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282" r:id="rId2"/>
    <p:sldId id="283" r:id="rId3"/>
    <p:sldId id="284" r:id="rId4"/>
    <p:sldId id="285" r:id="rId5"/>
    <p:sldId id="286" r:id="rId6"/>
    <p:sldId id="354" r:id="rId7"/>
    <p:sldId id="356" r:id="rId8"/>
    <p:sldId id="358" r:id="rId9"/>
    <p:sldId id="357" r:id="rId10"/>
    <p:sldId id="360" r:id="rId11"/>
    <p:sldId id="359" r:id="rId12"/>
    <p:sldId id="352" r:id="rId13"/>
    <p:sldId id="349" r:id="rId14"/>
    <p:sldId id="350" r:id="rId15"/>
    <p:sldId id="351" r:id="rId16"/>
    <p:sldId id="361" r:id="rId17"/>
    <p:sldId id="362" r:id="rId18"/>
    <p:sldId id="338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289" r:id="rId31"/>
    <p:sldId id="346" r:id="rId32"/>
    <p:sldId id="347" r:id="rId33"/>
    <p:sldId id="348" r:id="rId3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35352"/>
    <a:srgbClr val="EAEAEA"/>
    <a:srgbClr val="DDDDDD"/>
    <a:srgbClr val="0000FF"/>
    <a:srgbClr val="4B8331"/>
    <a:srgbClr val="008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77101" autoAdjust="0"/>
  </p:normalViewPr>
  <p:slideViewPr>
    <p:cSldViewPr>
      <p:cViewPr>
        <p:scale>
          <a:sx n="66" d="100"/>
          <a:sy n="66" d="100"/>
        </p:scale>
        <p:origin x="-2934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4"/>
    </p:cViewPr>
  </p:sorterViewPr>
  <p:notesViewPr>
    <p:cSldViewPr>
      <p:cViewPr>
        <p:scale>
          <a:sx n="75" d="100"/>
          <a:sy n="75" d="100"/>
        </p:scale>
        <p:origin x="-1296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38C49C-90D0-48F0-B752-B08C28C69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46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2DE1CAF-7140-4322-AD08-DA45C4230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0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86210-5453-4FEB-91BC-F66A2D472763}" type="slidenum">
              <a:rPr lang="en-US"/>
              <a:pPr/>
              <a:t>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32067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4079875"/>
            <a:ext cx="6583363" cy="5281613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E1CAF-7140-4322-AD08-DA45C4230F2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74B976-58EB-490A-8B8A-7FC935A1247C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400050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4240213"/>
            <a:ext cx="6583363" cy="4800600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A78933-D29D-49B7-A1DB-B51733AE2C1E}" type="slidenum">
              <a:rPr lang="en-US"/>
              <a:pPr/>
              <a:t>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13F0C-3515-4D11-BD2A-535321E15595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50323-CFA2-41B6-A31C-FDC2766B11EB}" type="slidenum">
              <a:rPr lang="en-US"/>
              <a:pPr/>
              <a:t>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82B4A-7E1F-4CE0-B3B9-22CC5981AD59}" type="slidenum">
              <a:rPr lang="en-US"/>
              <a:pPr/>
              <a:t>6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6323C-05AD-4680-BC1D-61F93FE8D167}" type="slidenum">
              <a:rPr lang="en-US"/>
              <a:pPr/>
              <a:t>30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89DA4-B280-4F3B-A07C-A035B42E1F63}" type="slidenum">
              <a:rPr lang="en-US"/>
              <a:pPr/>
              <a:t>31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=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60243-3530-4829-A33A-B250D1EFD760}" type="slidenum">
              <a:rPr lang="en-US"/>
              <a:pPr/>
              <a:t>32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8913" y="1901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pitchFamily="64" charset="-128"/>
            </a:endParaRP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1000" y="3124200"/>
            <a:ext cx="8382000" cy="768350"/>
          </a:xfrm>
          <a:ln algn="ctr"/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68750"/>
            <a:ext cx="8382000" cy="755650"/>
          </a:xfrm>
          <a:ln algn="ctr"/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219200"/>
            <a:ext cx="20955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219200"/>
            <a:ext cx="61341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2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905000"/>
            <a:ext cx="8382000" cy="403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88913" y="1901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pitchFamily="64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192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469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469"/>
          </a:solidFill>
          <a:latin typeface="Arial" charset="0"/>
          <a:ea typeface="ＭＳ Ｐゴシック" pitchFamily="6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469"/>
          </a:solidFill>
          <a:latin typeface="Arial" charset="0"/>
          <a:ea typeface="ＭＳ Ｐゴシック" pitchFamily="6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469"/>
          </a:solidFill>
          <a:latin typeface="Arial" charset="0"/>
          <a:ea typeface="ＭＳ Ｐゴシック" pitchFamily="6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469"/>
          </a:solidFill>
          <a:latin typeface="Arial" charset="0"/>
          <a:ea typeface="ＭＳ Ｐゴシック" pitchFamily="64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8469"/>
          </a:solidFill>
          <a:latin typeface="Arial" charset="0"/>
          <a:ea typeface="ＭＳ Ｐゴシック" pitchFamily="6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8469"/>
          </a:solidFill>
          <a:latin typeface="Arial" charset="0"/>
          <a:ea typeface="ＭＳ Ｐゴシック" pitchFamily="6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8469"/>
          </a:solidFill>
          <a:latin typeface="Arial" charset="0"/>
          <a:ea typeface="ＭＳ Ｐゴシック" pitchFamily="6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8469"/>
          </a:solidFill>
          <a:latin typeface="Arial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har char="•"/>
        <a:defRPr sz="2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So_Dtl_Item_Code_Post.vb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DeleteLine_SO_SalesOrder_bus.txt" TargetMode="External"/><Relationship Id="rId2" Type="http://schemas.openxmlformats.org/officeDocument/2006/relationships/hyperlink" Target="EditLine_SO_SalesOrder_bus.tx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Batch_AR_InvoicePrinting_rpt.txt" TargetMode="External"/><Relationship Id="rId2" Type="http://schemas.openxmlformats.org/officeDocument/2006/relationships/hyperlink" Target="Batch_AR_Invoice_bus.t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Batch_AR_InvoicePrinting_upd.tx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Batch_AR_CashReceipts_bus.TX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ReportAdvanced_AR_AgedInvoice_rpt.tx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LotSerialAdv_IM_Transaction_bus.tx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ust_Prevalidate_Termscode.txt" TargetMode="External"/><Relationship Id="rId2" Type="http://schemas.openxmlformats.org/officeDocument/2006/relationships/hyperlink" Target="Cust_Pre_Val_Credit_Limit.t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ust_Prewrite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pPr eaLnBrk="1" hangingPunct="1"/>
            <a:r>
              <a:rPr lang="en-US" dirty="0" smtClean="0"/>
              <a:t>Sage 100: </a:t>
            </a:r>
            <a:r>
              <a:rPr lang="en-US" sz="3200" dirty="0" smtClean="0"/>
              <a:t>Using Business Object Interface - Advanced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 eaLnBrk="1" hangingPunct="1"/>
            <a:r>
              <a:rPr lang="en-US" dirty="0" smtClean="0"/>
              <a:t>Part 2 of 2 – Course Number P-ERP23 and P-ERP23B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685800"/>
          </a:xfrm>
        </p:spPr>
        <p:txBody>
          <a:bodyPr/>
          <a:lstStyle/>
          <a:p>
            <a:r>
              <a:rPr lang="en-US" dirty="0" smtClean="0"/>
              <a:t>Advanced 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038600"/>
          </a:xfrm>
        </p:spPr>
        <p:txBody>
          <a:bodyPr/>
          <a:lstStyle/>
          <a:p>
            <a:r>
              <a:rPr lang="en-US" dirty="0" smtClean="0"/>
              <a:t>Since scripts can only be run within a business object in most cases you cannot attach script that runs during an update process.</a:t>
            </a:r>
          </a:p>
          <a:p>
            <a:r>
              <a:rPr lang="en-US" dirty="0" smtClean="0"/>
              <a:t>Some updates actually use the business objects to delete the rows from the table and any related tables</a:t>
            </a:r>
          </a:p>
          <a:p>
            <a:r>
              <a:rPr lang="en-US" dirty="0" smtClean="0"/>
              <a:t>Therefore you can attach script to the </a:t>
            </a:r>
            <a:r>
              <a:rPr lang="en-US" dirty="0" err="1" smtClean="0"/>
              <a:t>PostDelete</a:t>
            </a:r>
            <a:r>
              <a:rPr lang="en-US" dirty="0" smtClean="0"/>
              <a:t>() ONLY (no </a:t>
            </a:r>
            <a:r>
              <a:rPr lang="en-US" dirty="0" err="1" smtClean="0"/>
              <a:t>PreDelete</a:t>
            </a:r>
            <a:r>
              <a:rPr lang="en-US" dirty="0" smtClean="0"/>
              <a:t>()) of an object and condition the logic based on </a:t>
            </a:r>
            <a:r>
              <a:rPr lang="en-US" dirty="0" err="1" smtClean="0"/>
              <a:t>oSession.Updating</a:t>
            </a:r>
            <a:r>
              <a:rPr lang="en-US" dirty="0" smtClean="0"/>
              <a:t> which will let you know the delete is happening during the Posting/Update process and not data entry</a:t>
            </a:r>
          </a:p>
          <a:p>
            <a:r>
              <a:rPr lang="en-US" dirty="0" smtClean="0"/>
              <a:t>To see if this is available for your case, place </a:t>
            </a:r>
            <a:r>
              <a:rPr lang="en-US" dirty="0" err="1" smtClean="0"/>
              <a:t>oScript.DebugPrint</a:t>
            </a:r>
            <a:r>
              <a:rPr lang="en-US" dirty="0" smtClean="0"/>
              <a:t>() in the </a:t>
            </a:r>
            <a:r>
              <a:rPr lang="en-US" dirty="0" err="1" smtClean="0"/>
              <a:t>PostDelete</a:t>
            </a:r>
            <a:r>
              <a:rPr lang="en-US" dirty="0" smtClean="0"/>
              <a:t> and check the debug trace window during the posting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Object Advanced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So_Dtl_Item_Code_Post.vbs</a:t>
            </a:r>
            <a:r>
              <a:rPr lang="en-US" dirty="0" smtClean="0"/>
              <a:t> – </a:t>
            </a:r>
            <a:r>
              <a:rPr lang="en-US" dirty="0" err="1" smtClean="0"/>
              <a:t>GetResultSets</a:t>
            </a:r>
            <a:r>
              <a:rPr lang="en-US" dirty="0" smtClean="0"/>
              <a:t>() example from the 4.40 UDSDemo.M4X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 – Edit and Delete Line (</a:t>
            </a:r>
            <a:r>
              <a:rPr lang="en-US" dirty="0" err="1" smtClean="0"/>
              <a:t>SO_SalesOrder_bus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GetEditKey</a:t>
            </a:r>
            <a:r>
              <a:rPr lang="en-US" dirty="0" smtClean="0"/>
              <a:t>(&lt;</a:t>
            </a:r>
            <a:r>
              <a:rPr lang="en-US" dirty="0" err="1" smtClean="0"/>
              <a:t>lineKey</a:t>
            </a:r>
            <a:r>
              <a:rPr lang="en-US" dirty="0" smtClean="0"/>
              <a:t>&gt; As String) As String – returns string of edit key to be used in </a:t>
            </a:r>
            <a:r>
              <a:rPr lang="en-US" dirty="0" err="1" smtClean="0"/>
              <a:t>EditLine</a:t>
            </a:r>
            <a:r>
              <a:rPr lang="en-US" dirty="0" smtClean="0"/>
              <a:t>() and </a:t>
            </a:r>
            <a:r>
              <a:rPr lang="en-US" dirty="0" err="1" smtClean="0"/>
              <a:t>DeleteLine</a:t>
            </a:r>
            <a:r>
              <a:rPr lang="en-US" dirty="0" smtClean="0"/>
              <a:t>() methods</a:t>
            </a:r>
          </a:p>
          <a:p>
            <a:r>
              <a:rPr lang="en-US" dirty="0" smtClean="0">
                <a:hlinkClick r:id="rId2" action="ppaction://hlinkfile"/>
              </a:rPr>
              <a:t>EditLine_SO_SalesOrder_bus.txt 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DeleteLine_SO_SalesOrder_bus.txt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Batches – Business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</a:p>
          <a:p>
            <a:pPr lvl="1"/>
            <a:r>
              <a:rPr lang="en-US" dirty="0" err="1" smtClean="0"/>
              <a:t>BatchEnabled</a:t>
            </a:r>
            <a:endParaRPr lang="en-US" dirty="0" smtClean="0"/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oBusObj.BatchEnabled</a:t>
            </a:r>
            <a:endParaRPr lang="en-US" dirty="0" smtClean="0"/>
          </a:p>
          <a:p>
            <a:pPr lvl="2"/>
            <a:r>
              <a:rPr lang="en-US" dirty="0" smtClean="0"/>
              <a:t>1=yes, 0=no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err="1" smtClean="0"/>
              <a:t>SelectBatch</a:t>
            </a:r>
            <a:r>
              <a:rPr lang="en-US" dirty="0" smtClean="0"/>
              <a:t>(batch as string) </a:t>
            </a:r>
          </a:p>
          <a:p>
            <a:pPr lvl="2"/>
            <a:r>
              <a:rPr lang="en-US" dirty="0" smtClean="0"/>
              <a:t>selects an existing batch</a:t>
            </a:r>
          </a:p>
          <a:p>
            <a:pPr lvl="1"/>
            <a:r>
              <a:rPr lang="en-US" dirty="0" err="1" smtClean="0"/>
              <a:t>SelectNewBatch</a:t>
            </a:r>
            <a:r>
              <a:rPr lang="en-US" dirty="0" smtClean="0"/>
              <a:t>( batch as string, private as string, comment as string)</a:t>
            </a:r>
          </a:p>
          <a:p>
            <a:pPr lvl="2"/>
            <a:r>
              <a:rPr lang="en-US" dirty="0" smtClean="0"/>
              <a:t>creates a new batch, pass in batch number to create, Y or N for private, and batch comment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Batches – Forms Printing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</a:p>
          <a:p>
            <a:pPr lvl="1"/>
            <a:r>
              <a:rPr lang="en-US" dirty="0" err="1" smtClean="0"/>
              <a:t>BatchEnabled</a:t>
            </a:r>
            <a:endParaRPr lang="en-US" dirty="0" smtClean="0"/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oBusObj.BatchEnabled</a:t>
            </a:r>
            <a:endParaRPr lang="en-US" dirty="0" smtClean="0"/>
          </a:p>
          <a:p>
            <a:pPr lvl="2"/>
            <a:r>
              <a:rPr lang="en-US" dirty="0" smtClean="0"/>
              <a:t>1=yes, 0=no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err="1" smtClean="0"/>
              <a:t>SelectBatch</a:t>
            </a:r>
            <a:r>
              <a:rPr lang="en-US" dirty="0" smtClean="0"/>
              <a:t>(batch as string) </a:t>
            </a:r>
          </a:p>
          <a:p>
            <a:pPr lvl="2"/>
            <a:r>
              <a:rPr lang="en-US" dirty="0" smtClean="0"/>
              <a:t>selects an existing batch</a:t>
            </a:r>
          </a:p>
          <a:p>
            <a:pPr lvl="2"/>
            <a:r>
              <a:rPr lang="en-US" dirty="0" smtClean="0"/>
              <a:t>can be called multiple times to print documents across multiple batches</a:t>
            </a:r>
          </a:p>
          <a:p>
            <a:pPr lvl="2"/>
            <a:r>
              <a:rPr lang="en-US" dirty="0" smtClean="0"/>
              <a:t>Returns 1 for success or  0 if failure.  Failure is likely the batch is in use in data entry or is being updated.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Batches – Update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</a:p>
          <a:p>
            <a:pPr lvl="1"/>
            <a:r>
              <a:rPr lang="en-US" dirty="0" err="1" smtClean="0"/>
              <a:t>BatchEnabled</a:t>
            </a:r>
            <a:endParaRPr lang="en-US" dirty="0" smtClean="0"/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oBusObj.BatchEnabled</a:t>
            </a:r>
            <a:endParaRPr lang="en-US" dirty="0" smtClean="0"/>
          </a:p>
          <a:p>
            <a:pPr lvl="2"/>
            <a:r>
              <a:rPr lang="en-US" dirty="0" smtClean="0"/>
              <a:t>1=yes, 0=no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err="1" smtClean="0"/>
              <a:t>SelectBatch</a:t>
            </a:r>
            <a:r>
              <a:rPr lang="en-US" dirty="0" smtClean="0"/>
              <a:t>(batch as string) </a:t>
            </a:r>
          </a:p>
          <a:p>
            <a:pPr lvl="2"/>
            <a:r>
              <a:rPr lang="en-US" dirty="0" smtClean="0"/>
              <a:t>selects an existing batch</a:t>
            </a:r>
          </a:p>
          <a:p>
            <a:pPr lvl="2"/>
            <a:r>
              <a:rPr lang="en-US" dirty="0" smtClean="0"/>
              <a:t>can be called multiple times to print register and update multiple batches</a:t>
            </a:r>
          </a:p>
          <a:p>
            <a:pPr lvl="2"/>
            <a:r>
              <a:rPr lang="en-US" dirty="0" smtClean="0"/>
              <a:t>Returns 1 for success or  0 if failure.  Failure is likely the batch is in use in data entry or is being used in from printing.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 – AR Invoice – Entry, Form,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Batch_AR_Invoice_bus.txt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Batch_AR_InvoicePrinting_rpt.txt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Batch_AR_InvoicePrinting_upd.txt</a:t>
            </a:r>
            <a:endParaRPr lang="en-US" dirty="0" smtClean="0"/>
          </a:p>
          <a:p>
            <a:pPr lvl="1"/>
            <a:r>
              <a:rPr lang="en-US" dirty="0" err="1" smtClean="0"/>
              <a:t>GetAdditionalReports</a:t>
            </a:r>
            <a:r>
              <a:rPr lang="en-US" dirty="0" smtClean="0"/>
              <a:t>(&lt;</a:t>
            </a:r>
            <a:r>
              <a:rPr lang="en-US" dirty="0" err="1" smtClean="0"/>
              <a:t>returnString</a:t>
            </a:r>
            <a:r>
              <a:rPr lang="en-US" dirty="0" smtClean="0"/>
              <a:t>&gt; As String) – provides a list of additional audit trails available (Gross </a:t>
            </a:r>
            <a:r>
              <a:rPr lang="en-US" dirty="0" err="1" smtClean="0"/>
              <a:t>Proft</a:t>
            </a:r>
            <a:r>
              <a:rPr lang="en-US" dirty="0" smtClean="0"/>
              <a:t>, etc.)  Also includes ALL to print them all</a:t>
            </a:r>
          </a:p>
          <a:p>
            <a:pPr lvl="1"/>
            <a:r>
              <a:rPr lang="en-US" dirty="0" smtClean="0"/>
              <a:t>Use one of the return values in the </a:t>
            </a:r>
            <a:r>
              <a:rPr lang="en-US" dirty="0" err="1" smtClean="0"/>
              <a:t>ProcessAdditionalReports</a:t>
            </a:r>
            <a:r>
              <a:rPr lang="en-US" dirty="0" smtClean="0"/>
              <a:t>(&lt;</a:t>
            </a:r>
            <a:r>
              <a:rPr lang="en-US" dirty="0" err="1" smtClean="0"/>
              <a:t>reportToPrint</a:t>
            </a:r>
            <a:r>
              <a:rPr lang="en-US" dirty="0" smtClean="0"/>
              <a:t>&gt; As String)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AR_CashReceipts_bus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in that it has a </a:t>
            </a:r>
            <a:r>
              <a:rPr lang="en-US" dirty="0" err="1" smtClean="0"/>
              <a:t>DepositObject</a:t>
            </a:r>
            <a:r>
              <a:rPr lang="en-US" dirty="0" smtClean="0"/>
              <a:t> property which is an object handle for the deposit that the cash receipts record belongs to.</a:t>
            </a:r>
          </a:p>
          <a:p>
            <a:r>
              <a:rPr lang="en-US" dirty="0" err="1" smtClean="0"/>
              <a:t>DepositObject</a:t>
            </a:r>
            <a:r>
              <a:rPr lang="en-US" dirty="0" smtClean="0"/>
              <a:t> has the </a:t>
            </a:r>
            <a:r>
              <a:rPr lang="en-US" dirty="0" err="1" smtClean="0"/>
              <a:t>GetNextDepositNo</a:t>
            </a:r>
            <a:r>
              <a:rPr lang="en-US" dirty="0" smtClean="0"/>
              <a:t>(&lt;</a:t>
            </a:r>
            <a:r>
              <a:rPr lang="en-US" dirty="0" err="1" smtClean="0"/>
              <a:t>depositNo</a:t>
            </a:r>
            <a:r>
              <a:rPr lang="en-US" dirty="0" smtClean="0"/>
              <a:t>&gt; As String). This returns the next deposit number into the string argument</a:t>
            </a:r>
          </a:p>
          <a:p>
            <a:r>
              <a:rPr lang="en-US" dirty="0" smtClean="0"/>
              <a:t>Use this in the </a:t>
            </a:r>
            <a:r>
              <a:rPr lang="en-US" dirty="0" err="1" smtClean="0"/>
              <a:t>oARCashReceipt.SetValue</a:t>
            </a:r>
            <a:r>
              <a:rPr lang="en-US" dirty="0" smtClean="0"/>
              <a:t>(“</a:t>
            </a:r>
            <a:r>
              <a:rPr lang="en-US" dirty="0" err="1" smtClean="0"/>
              <a:t>DepositNo</a:t>
            </a:r>
            <a:r>
              <a:rPr lang="en-US" dirty="0" smtClean="0"/>
              <a:t>$”, </a:t>
            </a:r>
            <a:r>
              <a:rPr lang="en-US" dirty="0" err="1" smtClean="0"/>
              <a:t>depNo</a:t>
            </a:r>
            <a:r>
              <a:rPr lang="en-US" dirty="0" smtClean="0"/>
              <a:t>) method to assign the cash receipt deposit number</a:t>
            </a:r>
          </a:p>
          <a:p>
            <a:r>
              <a:rPr lang="en-US" dirty="0" smtClean="0"/>
              <a:t>Can also support Batches just like previous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 – </a:t>
            </a:r>
            <a:r>
              <a:rPr lang="en-US" dirty="0" err="1" smtClean="0"/>
              <a:t>AR_CashReceipt_bus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Batch_AR_CashReceipts_bus.TXT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Reports – </a:t>
            </a:r>
            <a:r>
              <a:rPr lang="en-US" dirty="0" err="1" smtClean="0"/>
              <a:t>AR_AgedInvoiceReport_rpt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business object associated with each report object for the </a:t>
            </a:r>
            <a:r>
              <a:rPr lang="en-US" dirty="0" err="1" smtClean="0"/>
              <a:t>SY_ReportSetting</a:t>
            </a:r>
            <a:r>
              <a:rPr lang="en-US" dirty="0" smtClean="0"/>
              <a:t> table.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SelectReportSetting</a:t>
            </a:r>
            <a:r>
              <a:rPr lang="en-US" dirty="0" smtClean="0"/>
              <a:t>(&lt;</a:t>
            </a:r>
            <a:r>
              <a:rPr lang="en-US" dirty="0" err="1" smtClean="0"/>
              <a:t>reportSetting</a:t>
            </a:r>
            <a:r>
              <a:rPr lang="en-US" dirty="0" smtClean="0"/>
              <a:t>&gt; As String) to establish the report setting to use</a:t>
            </a:r>
          </a:p>
          <a:p>
            <a:r>
              <a:rPr lang="en-US" dirty="0" err="1" smtClean="0"/>
              <a:t>SetKeyValue</a:t>
            </a:r>
            <a:r>
              <a:rPr lang="en-US" dirty="0" smtClean="0"/>
              <a:t>() calls can be made for </a:t>
            </a:r>
            <a:r>
              <a:rPr lang="en-US" dirty="0" err="1" smtClean="0"/>
              <a:t>ModuleCode</a:t>
            </a:r>
            <a:r>
              <a:rPr lang="en-US" dirty="0" smtClean="0"/>
              <a:t>$, </a:t>
            </a:r>
            <a:r>
              <a:rPr lang="en-US" dirty="0" err="1" smtClean="0"/>
              <a:t>ReportID</a:t>
            </a:r>
            <a:r>
              <a:rPr lang="en-US" dirty="0" smtClean="0"/>
              <a:t>$, </a:t>
            </a:r>
            <a:r>
              <a:rPr lang="en-US" dirty="0" err="1" smtClean="0"/>
              <a:t>ReportSetting</a:t>
            </a:r>
            <a:r>
              <a:rPr lang="en-US" dirty="0" smtClean="0"/>
              <a:t>$ and </a:t>
            </a:r>
            <a:r>
              <a:rPr lang="en-US" dirty="0" err="1" smtClean="0"/>
              <a:t>RowKey</a:t>
            </a:r>
            <a:r>
              <a:rPr lang="en-US" dirty="0" smtClean="0"/>
              <a:t>$ followed by a </a:t>
            </a:r>
            <a:r>
              <a:rPr lang="en-US" dirty="0" err="1" smtClean="0"/>
              <a:t>SetKey</a:t>
            </a:r>
            <a:r>
              <a:rPr lang="en-US" dirty="0" smtClean="0"/>
              <a:t>().  If used on STANDARD report setting this will create a new row.</a:t>
            </a:r>
          </a:p>
          <a:p>
            <a:r>
              <a:rPr lang="en-US" dirty="0" err="1" smtClean="0"/>
              <a:t>SetValue</a:t>
            </a:r>
            <a:r>
              <a:rPr lang="en-US" dirty="0" smtClean="0"/>
              <a:t>() calls can then be made for </a:t>
            </a:r>
            <a:r>
              <a:rPr lang="en-US" dirty="0" err="1" smtClean="0"/>
              <a:t>SelectField</a:t>
            </a:r>
            <a:r>
              <a:rPr lang="en-US" dirty="0" smtClean="0"/>
              <a:t>$, </a:t>
            </a:r>
            <a:r>
              <a:rPr lang="en-US" dirty="0" err="1" smtClean="0"/>
              <a:t>SelectFieldValue</a:t>
            </a:r>
            <a:r>
              <a:rPr lang="en-US" dirty="0" smtClean="0"/>
              <a:t>$, Tag$, Operand$, Value1$ and Value2$</a:t>
            </a:r>
          </a:p>
          <a:p>
            <a:r>
              <a:rPr lang="en-US" dirty="0" smtClean="0"/>
              <a:t>See example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 eaLnBrk="1" hangingPunct="1"/>
            <a:r>
              <a:rPr lang="en-US" smtClean="0"/>
              <a:t>CPE Credit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In order to receive CPE credit for this session, you must be present for the entire session. </a:t>
            </a:r>
          </a:p>
          <a:p>
            <a:pPr lvl="1" eaLnBrk="1" hangingPunct="1"/>
            <a:r>
              <a:rPr lang="en-US" sz="1800" dirty="0" smtClean="0"/>
              <a:t>Session Code: </a:t>
            </a:r>
            <a:r>
              <a:rPr lang="en-US" sz="1800" b="1" dirty="0" smtClean="0"/>
              <a:t>P-ERP23 (10:00AM) OR P-ERP23B (11:30) </a:t>
            </a:r>
          </a:p>
          <a:p>
            <a:pPr lvl="1" eaLnBrk="1" hangingPunct="1"/>
            <a:r>
              <a:rPr lang="en-US" sz="1800" dirty="0" smtClean="0"/>
              <a:t>Recommended CPE Credit = </a:t>
            </a:r>
            <a:r>
              <a:rPr lang="en-US" sz="1800" b="1" dirty="0" smtClean="0"/>
              <a:t>1.5</a:t>
            </a:r>
          </a:p>
          <a:p>
            <a:pPr lvl="1" eaLnBrk="1" hangingPunct="1"/>
            <a:r>
              <a:rPr lang="en-US" sz="1800" dirty="0" smtClean="0"/>
              <a:t>Delivery Method = Group Live</a:t>
            </a:r>
          </a:p>
          <a:p>
            <a:pPr lvl="1" eaLnBrk="1" hangingPunct="1"/>
            <a:r>
              <a:rPr lang="en-US" sz="1800" dirty="0" smtClean="0"/>
              <a:t>Field of Study = Specialized Knowledge and Applications </a:t>
            </a:r>
          </a:p>
          <a:p>
            <a:pPr eaLnBrk="1" hangingPunct="1"/>
            <a:r>
              <a:rPr lang="en-US" dirty="0" smtClean="0"/>
              <a:t>Visit the Sage </a:t>
            </a:r>
            <a:r>
              <a:rPr lang="en-US" dirty="0" err="1" smtClean="0"/>
              <a:t>SummitConnect</a:t>
            </a:r>
            <a:r>
              <a:rPr lang="en-US" dirty="0" smtClean="0"/>
              <a:t> kiosks to enter CPE credit during the conference.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 – Advanced </a:t>
            </a:r>
            <a:r>
              <a:rPr lang="en-US" dirty="0" err="1" smtClean="0"/>
              <a:t>AR_AgedInvoiceReport_rpt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4038600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ReportAdvanced_AR_AgedInvoice_rpt.txt</a:t>
            </a:r>
            <a:endParaRPr lang="en-US" dirty="0" smtClean="0"/>
          </a:p>
          <a:p>
            <a:r>
              <a:rPr lang="en-US" dirty="0" smtClean="0"/>
              <a:t>Example shows how to set selection criteria at run-time using the BOI.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Lot/Serial 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Regardless of object (</a:t>
            </a:r>
            <a:r>
              <a:rPr lang="en-US" dirty="0" err="1" smtClean="0"/>
              <a:t>PO_Receipt_bus</a:t>
            </a:r>
            <a:r>
              <a:rPr lang="en-US" dirty="0" smtClean="0"/>
              <a:t>,  </a:t>
            </a:r>
            <a:r>
              <a:rPr lang="en-US" dirty="0" err="1" smtClean="0"/>
              <a:t>SO_Invoice_bus</a:t>
            </a:r>
            <a:r>
              <a:rPr lang="en-US" dirty="0" smtClean="0"/>
              <a:t>, </a:t>
            </a:r>
            <a:r>
              <a:rPr lang="en-US" dirty="0" err="1" smtClean="0"/>
              <a:t>IM_Transaction_bus</a:t>
            </a:r>
            <a:r>
              <a:rPr lang="en-US" dirty="0" smtClean="0"/>
              <a:t>, etc.), there is a Distribution property which is an object handle to the Tier Distribution object for the detail line.  Will only have a value if the detail line is a lot or serialized item code.</a:t>
            </a:r>
          </a:p>
          <a:p>
            <a:r>
              <a:rPr lang="en-US" dirty="0" err="1" smtClean="0"/>
              <a:t>oDist.AddDistributionLine</a:t>
            </a:r>
            <a:r>
              <a:rPr lang="en-US" dirty="0" smtClean="0"/>
              <a:t>(&lt;</a:t>
            </a:r>
            <a:r>
              <a:rPr lang="en-US" dirty="0" err="1" smtClean="0"/>
              <a:t>lotOrSn</a:t>
            </a:r>
            <a:r>
              <a:rPr lang="en-US" dirty="0" smtClean="0"/>
              <a:t>&gt; As String) will establish a new line for the provided lot or serial number passed in as an argument</a:t>
            </a:r>
          </a:p>
          <a:p>
            <a:r>
              <a:rPr lang="en-US" dirty="0" err="1" smtClean="0"/>
              <a:t>oDist.GetSerialRecords</a:t>
            </a:r>
            <a:r>
              <a:rPr lang="en-US" dirty="0" smtClean="0"/>
              <a:t>(&lt;</a:t>
            </a:r>
            <a:r>
              <a:rPr lang="en-US" dirty="0" err="1" smtClean="0"/>
              <a:t>startingSN</a:t>
            </a:r>
            <a:r>
              <a:rPr lang="en-US" dirty="0" smtClean="0"/>
              <a:t>&gt; As String) will auto increment based on the starting serial number passed in as the argument for the entire remaining quantity.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 – Advanced </a:t>
            </a:r>
            <a:r>
              <a:rPr lang="en-US" dirty="0" err="1" smtClean="0"/>
              <a:t>IM_Transaction_bus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4038600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LotSerialAdv_IM_Transaction_bus.txt</a:t>
            </a:r>
            <a:endParaRPr lang="en-US" dirty="0" smtClean="0"/>
          </a:p>
          <a:p>
            <a:r>
              <a:rPr lang="en-US" dirty="0" smtClean="0"/>
              <a:t>Example shows how to create an Inventory Receipt for Lot and Serial Numbers.  Including multiple lots for a detail line, and auto increment on a serialized item</a:t>
            </a:r>
          </a:p>
          <a:p>
            <a:r>
              <a:rPr lang="en-US" dirty="0" smtClean="0"/>
              <a:t>Example also prints the register and updates the receipt.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1143000"/>
          </a:xfrm>
        </p:spPr>
        <p:txBody>
          <a:bodyPr/>
          <a:lstStyle/>
          <a:p>
            <a:r>
              <a:rPr lang="en-US" dirty="0" smtClean="0"/>
              <a:t>Wrong method or property name for a valid object handle will result in a GPF crash.  Usually a typo on the method name OR the right method name using the wrong object handle variable</a:t>
            </a:r>
          </a:p>
          <a:p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971800"/>
            <a:ext cx="5486400" cy="294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1981200"/>
          </a:xfrm>
        </p:spPr>
        <p:txBody>
          <a:bodyPr/>
          <a:lstStyle/>
          <a:p>
            <a:r>
              <a:rPr lang="en-US" dirty="0" smtClean="0"/>
              <a:t>Forgetting to do a SET on an object handle then trying to use a method or property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43200"/>
            <a:ext cx="7467600" cy="278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1676400"/>
          </a:xfrm>
        </p:spPr>
        <p:txBody>
          <a:bodyPr/>
          <a:lstStyle/>
          <a:p>
            <a:r>
              <a:rPr lang="en-US" dirty="0" smtClean="0"/>
              <a:t>Missing Parenthesis in a Method Call (typically only in </a:t>
            </a:r>
            <a:r>
              <a:rPr lang="en-US" dirty="0" err="1" smtClean="0"/>
              <a:t>BT_Link</a:t>
            </a:r>
            <a:r>
              <a:rPr lang="en-US" dirty="0" smtClean="0"/>
              <a:t> scripts and User-Defined Script will catch this syntax error)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0"/>
            <a:ext cx="8229600" cy="2394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to initialize return values as part of an argument to either a “” for string or 0 for numeric can cause problems.</a:t>
            </a:r>
          </a:p>
          <a:p>
            <a:r>
              <a:rPr lang="en-US" dirty="0" smtClean="0"/>
              <a:t>Typo in a argument (such as </a:t>
            </a:r>
            <a:r>
              <a:rPr lang="en-US" dirty="0" err="1" smtClean="0"/>
              <a:t>GetValue</a:t>
            </a:r>
            <a:r>
              <a:rPr lang="en-US" dirty="0" smtClean="0"/>
              <a:t>(“</a:t>
            </a:r>
            <a:r>
              <a:rPr lang="en-US" dirty="0" err="1" smtClean="0"/>
              <a:t>CutomerNo</a:t>
            </a:r>
            <a:r>
              <a:rPr lang="en-US" dirty="0" smtClean="0"/>
              <a:t>$”, </a:t>
            </a:r>
            <a:r>
              <a:rPr lang="en-US" dirty="0" err="1" smtClean="0"/>
              <a:t>val</a:t>
            </a:r>
            <a:r>
              <a:rPr lang="en-US" dirty="0" smtClean="0"/>
              <a:t>) )</a:t>
            </a:r>
          </a:p>
          <a:p>
            <a:pPr lvl="1"/>
            <a:r>
              <a:rPr lang="en-US" dirty="0" smtClean="0"/>
              <a:t>Missing the “s” in </a:t>
            </a:r>
            <a:r>
              <a:rPr lang="en-US" dirty="0" err="1" smtClean="0"/>
              <a:t>CustomerNo</a:t>
            </a:r>
            <a:r>
              <a:rPr lang="en-US" dirty="0" smtClean="0"/>
              <a:t>$</a:t>
            </a:r>
          </a:p>
          <a:p>
            <a:pPr lvl="1"/>
            <a:r>
              <a:rPr lang="en-US" dirty="0" smtClean="0"/>
              <a:t>Val will return blank (and you will wonder for hours how that can be until you see the typo mistake)</a:t>
            </a:r>
          </a:p>
          <a:p>
            <a:pPr lvl="1"/>
            <a:r>
              <a:rPr lang="en-US" dirty="0" smtClean="0"/>
              <a:t>Also if </a:t>
            </a:r>
            <a:r>
              <a:rPr lang="en-US" dirty="0" err="1" smtClean="0"/>
              <a:t>val</a:t>
            </a:r>
            <a:r>
              <a:rPr lang="en-US" dirty="0" smtClean="0"/>
              <a:t> was initialized to a number it will return 0</a:t>
            </a:r>
          </a:p>
          <a:p>
            <a:r>
              <a:rPr lang="en-US" dirty="0" smtClean="0"/>
              <a:t>Forgetting to check </a:t>
            </a:r>
            <a:r>
              <a:rPr lang="en-US" dirty="0" err="1" smtClean="0"/>
              <a:t>retVal</a:t>
            </a:r>
            <a:r>
              <a:rPr lang="en-US" dirty="0" smtClean="0"/>
              <a:t> on a </a:t>
            </a:r>
            <a:r>
              <a:rPr lang="en-US" dirty="0" err="1" smtClean="0"/>
              <a:t>SetValue</a:t>
            </a:r>
            <a:r>
              <a:rPr lang="en-US" dirty="0" smtClean="0"/>
              <a:t>(), Write() or Delete() and checking </a:t>
            </a:r>
            <a:r>
              <a:rPr lang="en-US" dirty="0" err="1" smtClean="0"/>
              <a:t>LastErrorMsg</a:t>
            </a:r>
            <a:r>
              <a:rPr lang="en-US" dirty="0" smtClean="0"/>
              <a:t> to see why it failed</a:t>
            </a:r>
          </a:p>
          <a:p>
            <a:pPr lvl="1"/>
            <a:r>
              <a:rPr lang="en-US" dirty="0" smtClean="0"/>
              <a:t>If you don’t check, it will continue on and you will wonder why you did not get expected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business object from another module</a:t>
            </a:r>
          </a:p>
          <a:p>
            <a:pPr lvl="1"/>
            <a:r>
              <a:rPr lang="en-US" dirty="0" smtClean="0"/>
              <a:t>There can be unexpected results, even strange errors that you won’t understand</a:t>
            </a:r>
          </a:p>
          <a:p>
            <a:pPr lvl="1"/>
            <a:r>
              <a:rPr lang="en-US" dirty="0" smtClean="0"/>
              <a:t>Best practice is store off current module and do a </a:t>
            </a:r>
            <a:r>
              <a:rPr lang="en-US" dirty="0" err="1" smtClean="0"/>
              <a:t>SetDate</a:t>
            </a:r>
            <a:r>
              <a:rPr lang="en-US" dirty="0" smtClean="0"/>
              <a:t>() and </a:t>
            </a:r>
            <a:r>
              <a:rPr lang="en-US" dirty="0" err="1" smtClean="0"/>
              <a:t>SetModule</a:t>
            </a:r>
            <a:r>
              <a:rPr lang="en-US" dirty="0" smtClean="0"/>
              <a:t>() for the module code the object belongs to</a:t>
            </a:r>
          </a:p>
          <a:p>
            <a:r>
              <a:rPr lang="en-US" dirty="0" err="1" smtClean="0"/>
              <a:t>SetKey</a:t>
            </a:r>
            <a:r>
              <a:rPr lang="en-US" dirty="0" smtClean="0"/>
              <a:t>() can fail if another user has a row locked (usually only in line entry objects)</a:t>
            </a:r>
          </a:p>
          <a:p>
            <a:r>
              <a:rPr lang="en-US" dirty="0" err="1" smtClean="0"/>
              <a:t>GetObject</a:t>
            </a:r>
            <a:r>
              <a:rPr lang="en-US" dirty="0" smtClean="0"/>
              <a:t>() can fail if a user is in a single user task (such as A/R Setup Options)</a:t>
            </a:r>
          </a:p>
          <a:p>
            <a:r>
              <a:rPr lang="en-US" b="1" i="1" dirty="0" smtClean="0"/>
              <a:t>Your mission </a:t>
            </a:r>
            <a:r>
              <a:rPr lang="en-US" dirty="0" smtClean="0"/>
              <a:t>is to get the Murphy’s Law Quick Print button to work – There are several “planted” errors in the script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all of the provided sample code in a single directory and use windows search for the keyword you’re interested in</a:t>
            </a:r>
          </a:p>
          <a:p>
            <a:pPr lvl="1"/>
            <a:r>
              <a:rPr lang="en-US" dirty="0" smtClean="0"/>
              <a:t>Want to know how to add lines to an order?  Search the directory for files that contain “</a:t>
            </a:r>
            <a:r>
              <a:rPr lang="en-US" dirty="0" err="1" smtClean="0"/>
              <a:t>LinesAdded</a:t>
            </a:r>
            <a:r>
              <a:rPr lang="en-US" dirty="0" smtClean="0"/>
              <a:t>” or “</a:t>
            </a:r>
            <a:r>
              <a:rPr lang="en-US" dirty="0" err="1" smtClean="0"/>
              <a:t>AddLine</a:t>
            </a:r>
            <a:r>
              <a:rPr lang="en-US" dirty="0" smtClean="0"/>
              <a:t>()”</a:t>
            </a:r>
          </a:p>
          <a:p>
            <a:pPr lvl="1"/>
            <a:r>
              <a:rPr lang="en-US" dirty="0" smtClean="0"/>
              <a:t>Want to know how or when to de-activate a procedure?  Search for “</a:t>
            </a:r>
            <a:r>
              <a:rPr lang="en-US" dirty="0" err="1" smtClean="0"/>
              <a:t>oScript.Deactivate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Want to know how to do a loop?  Search for “While”.  Or “Do Until”</a:t>
            </a:r>
          </a:p>
          <a:p>
            <a:pPr lvl="1"/>
            <a:r>
              <a:rPr lang="en-US" dirty="0" smtClean="0"/>
              <a:t>Want to know how to deal with Lot/Serial?  Search for “.Distribution”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Examples for VBScript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is your friend!!</a:t>
            </a:r>
          </a:p>
          <a:p>
            <a:pPr lvl="1"/>
            <a:r>
              <a:rPr lang="en-US" dirty="0" smtClean="0"/>
              <a:t>How to read a CSV file?  Google “VBScript how to read a </a:t>
            </a:r>
            <a:r>
              <a:rPr lang="en-US" dirty="0" err="1" smtClean="0"/>
              <a:t>csv</a:t>
            </a:r>
            <a:r>
              <a:rPr lang="en-US" dirty="0" smtClean="0"/>
              <a:t> file”</a:t>
            </a:r>
          </a:p>
          <a:p>
            <a:pPr lvl="1"/>
            <a:r>
              <a:rPr lang="en-US" dirty="0" smtClean="0"/>
              <a:t>Interested in creating an Excel spreadsheet?  Google “VBScript how to create an Excel file”</a:t>
            </a:r>
          </a:p>
          <a:p>
            <a:pPr lvl="1"/>
            <a:r>
              <a:rPr lang="en-US" dirty="0" smtClean="0"/>
              <a:t>Want to know how to interface with outlook?  Google “</a:t>
            </a:r>
            <a:r>
              <a:rPr lang="en-US" dirty="0" err="1" smtClean="0"/>
              <a:t>vbscript</a:t>
            </a:r>
            <a:r>
              <a:rPr lang="en-US" dirty="0" smtClean="0"/>
              <a:t> how to invoke outlook”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Steve Malmgren – Sr. Director of Development</a:t>
            </a:r>
          </a:p>
          <a:p>
            <a:pPr eaLnBrk="1" hangingPunct="1"/>
            <a:r>
              <a:rPr lang="en-US" dirty="0" smtClean="0"/>
              <a:t>Elliott Pritchard – Principal Software Architect</a:t>
            </a:r>
          </a:p>
          <a:p>
            <a:pPr eaLnBrk="1" hangingPunct="1"/>
            <a:r>
              <a:rPr lang="en-US" dirty="0" smtClean="0"/>
              <a:t>This presentation will be available online after the conference. You will receive an email for the Summit session website approximately 1-2 weeks after Summit. (Or sooner if you brought your laptop or a jump drive)</a:t>
            </a:r>
          </a:p>
          <a:p>
            <a:r>
              <a:rPr lang="en-US" dirty="0" smtClean="0"/>
              <a:t>Follow us on Twitter: @</a:t>
            </a:r>
            <a:r>
              <a:rPr lang="en-US" dirty="0" err="1" smtClean="0"/>
              <a:t>Sage_Summit</a:t>
            </a:r>
            <a:r>
              <a:rPr lang="en-US" dirty="0" smtClean="0"/>
              <a:t>, @</a:t>
            </a:r>
            <a:r>
              <a:rPr lang="en-US" dirty="0" err="1" smtClean="0"/>
              <a:t>swmalm</a:t>
            </a:r>
            <a:endParaRPr lang="en-US" dirty="0" smtClean="0"/>
          </a:p>
          <a:p>
            <a:pPr lvl="1"/>
            <a:r>
              <a:rPr lang="en-US" dirty="0" smtClean="0"/>
              <a:t>Use the official Summit </a:t>
            </a:r>
            <a:r>
              <a:rPr lang="en-US" dirty="0" err="1" smtClean="0"/>
              <a:t>hashtag</a:t>
            </a:r>
            <a:r>
              <a:rPr lang="en-US" dirty="0" smtClean="0"/>
              <a:t>: #</a:t>
            </a:r>
            <a:r>
              <a:rPr lang="en-US" dirty="0" err="1" smtClean="0"/>
              <a:t>SageSummit</a:t>
            </a:r>
            <a:endParaRPr lang="en-US" dirty="0" smtClean="0"/>
          </a:p>
          <a:p>
            <a:pPr eaLnBrk="1" hangingPunct="1"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None/>
            </a:pPr>
            <a:r>
              <a:rPr lang="en-US" sz="5400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 eaLnBrk="1" hangingPunct="1"/>
            <a:r>
              <a:rPr lang="en-US" smtClean="0"/>
              <a:t>Additional Learning Opportunities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724400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dirty="0" smtClean="0"/>
              <a:t>For information about additional learning opportunities visit </a:t>
            </a:r>
            <a:r>
              <a:rPr lang="en-US" dirty="0" smtClean="0">
                <a:solidFill>
                  <a:srgbClr val="008469"/>
                </a:solidFill>
              </a:rPr>
              <a:t>www.sageu.com </a:t>
            </a:r>
            <a:r>
              <a:rPr lang="en-US" dirty="0" smtClean="0"/>
              <a:t>(Sage University).</a:t>
            </a:r>
          </a:p>
          <a:p>
            <a:pPr eaLnBrk="1" hangingPunct="1">
              <a:spcBef>
                <a:spcPct val="25000"/>
              </a:spcBef>
            </a:pPr>
            <a:r>
              <a:rPr lang="en-US" dirty="0" smtClean="0"/>
              <a:t>Training options include: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1800" dirty="0" smtClean="0"/>
              <a:t>Anytime Learning—Recorded online training sessions.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1800" dirty="0" err="1" smtClean="0"/>
              <a:t>Realtime</a:t>
            </a:r>
            <a:r>
              <a:rPr lang="en-US" sz="1800" dirty="0" smtClean="0"/>
              <a:t> Learning—Live, online learning.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1800" dirty="0" smtClean="0"/>
              <a:t>Replay Learning—Recordings of live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Your Feedback is Important to Us!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Please visit a Sage </a:t>
            </a:r>
            <a:r>
              <a:rPr lang="en-US" sz="2000" dirty="0" err="1" smtClean="0"/>
              <a:t>SummitSurvey</a:t>
            </a:r>
            <a:r>
              <a:rPr lang="en-US" sz="2000" dirty="0" smtClean="0"/>
              <a:t> kiosks to complete the         evaluation form for this session.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Remember each completed survey form is another entry                   for one of three </a:t>
            </a:r>
            <a:r>
              <a:rPr lang="en-US" sz="2000" dirty="0" err="1" smtClean="0"/>
              <a:t>iPad</a:t>
            </a:r>
            <a:r>
              <a:rPr lang="en-US" sz="2000" dirty="0" smtClean="0"/>
              <a:t> drawings.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Your feedback helps us improve future sessions and presentation techniques.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Please include your session code on the evaluation form: </a:t>
            </a:r>
          </a:p>
          <a:p>
            <a:pPr lvl="1" eaLnBrk="1" hangingPunct="1"/>
            <a:r>
              <a:rPr lang="en-US" sz="1800" dirty="0" smtClean="0"/>
              <a:t>10:00 (P-ERP23)</a:t>
            </a:r>
          </a:p>
          <a:p>
            <a:pPr lvl="1" eaLnBrk="1" hangingPunct="1"/>
            <a:r>
              <a:rPr lang="en-US" sz="1800" dirty="0" smtClean="0"/>
              <a:t>11:30 (P-ERP23B)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52229" name="Picture 5" descr="apple_ipad_family_710821_g2"/>
          <p:cNvPicPr>
            <a:picLocks noChangeAspect="1" noChangeArrowheads="1"/>
          </p:cNvPicPr>
          <p:nvPr/>
        </p:nvPicPr>
        <p:blipFill>
          <a:blip r:embed="rId3" cstate="print"/>
          <a:srcRect l="22325" r="20265"/>
          <a:stretch>
            <a:fillRect/>
          </a:stretch>
        </p:blipFill>
        <p:spPr bwMode="auto">
          <a:xfrm>
            <a:off x="7400925" y="1562100"/>
            <a:ext cx="1371600" cy="1589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Presenter Contact Information:</a:t>
            </a:r>
          </a:p>
          <a:p>
            <a:pPr lvl="1" eaLnBrk="1" hangingPunct="1"/>
            <a:r>
              <a:rPr lang="en-US" sz="1800" dirty="0" smtClean="0"/>
              <a:t>Steve Malmgren, Elliott Pritchard</a:t>
            </a:r>
          </a:p>
          <a:p>
            <a:pPr lvl="1" eaLnBrk="1" hangingPunct="1"/>
            <a:r>
              <a:rPr lang="en-US" sz="1800" dirty="0" smtClean="0"/>
              <a:t>Twitter @</a:t>
            </a:r>
            <a:r>
              <a:rPr lang="en-US" sz="1800" dirty="0" err="1" smtClean="0"/>
              <a:t>swmalm</a:t>
            </a:r>
            <a:endParaRPr lang="en-US" sz="1800" dirty="0" smtClean="0"/>
          </a:p>
          <a:p>
            <a:r>
              <a:rPr lang="en-US" sz="2000" dirty="0" smtClean="0"/>
              <a:t>Follow us on Twitter: @</a:t>
            </a:r>
            <a:r>
              <a:rPr lang="en-US" sz="2000" dirty="0" err="1" smtClean="0"/>
              <a:t>Sage_Summit</a:t>
            </a:r>
            <a:r>
              <a:rPr lang="en-US" sz="2000" dirty="0" smtClean="0"/>
              <a:t>, @</a:t>
            </a:r>
            <a:r>
              <a:rPr lang="en-US" sz="2000" dirty="0" err="1" smtClean="0"/>
              <a:t>swmalm</a:t>
            </a:r>
            <a:endParaRPr lang="en-US" sz="2000" dirty="0" smtClean="0"/>
          </a:p>
          <a:p>
            <a:pPr lvl="1"/>
            <a:r>
              <a:rPr lang="en-US" sz="1800" dirty="0" smtClean="0"/>
              <a:t>Use the official Summit </a:t>
            </a:r>
            <a:r>
              <a:rPr lang="en-US" sz="1800" dirty="0" err="1" smtClean="0"/>
              <a:t>hashtag</a:t>
            </a:r>
            <a:r>
              <a:rPr lang="en-US" sz="1800" dirty="0" smtClean="0"/>
              <a:t>: #</a:t>
            </a:r>
            <a:r>
              <a:rPr lang="en-US" sz="1800" dirty="0" err="1" smtClean="0"/>
              <a:t>SageSummit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Thank you for your participation.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Multipart Sessions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dirty="0" smtClean="0"/>
              <a:t>This session is part of a focused, multipart session series.  </a:t>
            </a:r>
          </a:p>
          <a:p>
            <a:pPr eaLnBrk="1" hangingPunct="1"/>
            <a:r>
              <a:rPr lang="en-US" dirty="0" smtClean="0"/>
              <a:t>Attendees that register for a multipart session series must register for all parts in the series.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382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Learning Objectives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After participating in this session, you will be able to: </a:t>
            </a:r>
            <a:endParaRPr lang="en-US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Describe all of the scripting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Handle Batches in Data Entry Objects, Forms Objects and Update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Edit and Delete lines of a Line Entry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Explore the nuances of Cash Receipts Batch and Deposits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Selection criteria with Report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Dealing with Lot/Serial Tiers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Look at how to deal with things when they go wrong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Search Examples for How to do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382000" cy="304800"/>
          </a:xfrm>
        </p:spPr>
        <p:txBody>
          <a:bodyPr/>
          <a:lstStyle/>
          <a:p>
            <a:r>
              <a:rPr lang="en-US" sz="2800" dirty="0"/>
              <a:t>Script Events</a:t>
            </a:r>
          </a:p>
        </p:txBody>
      </p:sp>
      <p:graphicFrame>
        <p:nvGraphicFramePr>
          <p:cNvPr id="177155" name="Group 3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534400" cy="4106867"/>
        </p:xfrm>
        <a:graphic>
          <a:graphicData uri="http://schemas.openxmlformats.org/drawingml/2006/table">
            <a:tbl>
              <a:tblPr/>
              <a:tblGrid>
                <a:gridCol w="2068513"/>
                <a:gridCol w="869950"/>
                <a:gridCol w="5595937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Event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Script Executes…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Pre-Validate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Column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After dictionary validation, prior to Sage/Master Developer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Post-Validate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Column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After the column value has been validated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Script-Initialization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Runs once per business object on first script run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Set-Default-Values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When a new record is established in the business 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Pre-Write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Before a record is written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Post-Write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After a record is written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Pre-Delete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Before a record is deleted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Post-Delete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After a record is deleted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Post-Read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After a record is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Pre-Totals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4" charset="-128"/>
                        </a:rPr>
                        <a:t>Line Entry only, before totals are calculated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685800"/>
          </a:xfrm>
        </p:spPr>
        <p:txBody>
          <a:bodyPr/>
          <a:lstStyle/>
          <a:p>
            <a:r>
              <a:rPr lang="en-US" dirty="0" smtClean="0"/>
              <a:t>Changing the Behavior – Business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038600"/>
          </a:xfrm>
        </p:spPr>
        <p:txBody>
          <a:bodyPr/>
          <a:lstStyle/>
          <a:p>
            <a:r>
              <a:rPr lang="en-US" dirty="0" smtClean="0"/>
              <a:t>If you want to “</a:t>
            </a:r>
            <a:r>
              <a:rPr lang="en-US" b="1" i="1" dirty="0" err="1" smtClean="0"/>
              <a:t>PRE</a:t>
            </a:r>
            <a:r>
              <a:rPr lang="en-US" dirty="0" err="1" smtClean="0"/>
              <a:t>”vent</a:t>
            </a:r>
            <a:r>
              <a:rPr lang="en-US" dirty="0" smtClean="0"/>
              <a:t> something from happening:</a:t>
            </a:r>
          </a:p>
          <a:p>
            <a:pPr lvl="1"/>
            <a:r>
              <a:rPr lang="en-US" dirty="0" smtClean="0"/>
              <a:t>Setting a value, do a </a:t>
            </a:r>
            <a:r>
              <a:rPr lang="en-US" dirty="0" err="1" smtClean="0"/>
              <a:t>oScript.SetError</a:t>
            </a:r>
            <a:r>
              <a:rPr lang="en-US" dirty="0" smtClean="0"/>
              <a:t>(&lt;reason&gt; As String) in the </a:t>
            </a:r>
            <a:r>
              <a:rPr lang="en-US" dirty="0" err="1" smtClean="0"/>
              <a:t>PreValidate</a:t>
            </a:r>
            <a:r>
              <a:rPr lang="en-US" i="1" dirty="0" err="1" smtClean="0"/>
              <a:t>Column</a:t>
            </a:r>
            <a:r>
              <a:rPr lang="en-US" dirty="0" smtClean="0"/>
              <a:t>() event</a:t>
            </a:r>
          </a:p>
          <a:p>
            <a:pPr lvl="1"/>
            <a:r>
              <a:rPr lang="en-US" dirty="0" smtClean="0"/>
              <a:t>Saving a record based on a condition, do a </a:t>
            </a:r>
            <a:r>
              <a:rPr lang="en-US" dirty="0" err="1" smtClean="0"/>
              <a:t>oScript.SetError</a:t>
            </a:r>
            <a:r>
              <a:rPr lang="en-US" dirty="0" smtClean="0"/>
              <a:t>(&lt;reason&gt; As String) in the </a:t>
            </a:r>
            <a:r>
              <a:rPr lang="en-US" dirty="0" err="1" smtClean="0"/>
              <a:t>PreWrite</a:t>
            </a:r>
            <a:r>
              <a:rPr lang="en-US" dirty="0" smtClean="0"/>
              <a:t>() event</a:t>
            </a:r>
          </a:p>
          <a:p>
            <a:pPr lvl="1"/>
            <a:r>
              <a:rPr lang="en-US" dirty="0" smtClean="0"/>
              <a:t>Deleting a record based on a condition, do a </a:t>
            </a:r>
            <a:r>
              <a:rPr lang="en-US" dirty="0" err="1" smtClean="0"/>
              <a:t>oScript.SetError</a:t>
            </a:r>
            <a:r>
              <a:rPr lang="en-US" dirty="0" smtClean="0"/>
              <a:t>(&lt;reason&gt; As String) in the </a:t>
            </a:r>
            <a:r>
              <a:rPr lang="en-US" dirty="0" err="1" smtClean="0"/>
              <a:t>PreWrite</a:t>
            </a:r>
            <a:r>
              <a:rPr lang="en-US" dirty="0" smtClean="0"/>
              <a:t>() event</a:t>
            </a:r>
          </a:p>
          <a:p>
            <a:pPr lvl="1"/>
            <a:r>
              <a:rPr lang="en-US" dirty="0" smtClean="0"/>
              <a:t>Exception is the </a:t>
            </a:r>
            <a:r>
              <a:rPr lang="en-US" dirty="0" err="1" smtClean="0"/>
              <a:t>PreTotals</a:t>
            </a:r>
            <a:r>
              <a:rPr lang="en-US" dirty="0" smtClean="0"/>
              <a:t>() cannot prevent it from happening, just a place to perform some action – such as adding a new line prior to calculating totals</a:t>
            </a:r>
          </a:p>
          <a:p>
            <a:r>
              <a:rPr lang="en-US" b="1" i="1" dirty="0" smtClean="0"/>
              <a:t>TIP</a:t>
            </a:r>
            <a:r>
              <a:rPr lang="en-US" dirty="0" smtClean="0"/>
              <a:t> – If you want to prevent setting a column that is validated against a Service Object, you must first obtain the object handle and invoke the </a:t>
            </a:r>
            <a:r>
              <a:rPr lang="en-US" dirty="0" err="1" smtClean="0"/>
              <a:t>ReadAdditional</a:t>
            </a:r>
            <a:r>
              <a:rPr lang="en-US" dirty="0" smtClean="0"/>
              <a:t>(&lt;</a:t>
            </a:r>
            <a:r>
              <a:rPr lang="en-US" dirty="0" err="1" smtClean="0"/>
              <a:t>dataSourceName</a:t>
            </a:r>
            <a:r>
              <a:rPr lang="en-US" dirty="0" smtClean="0"/>
              <a:t>&gt; As String) before doing a </a:t>
            </a:r>
            <a:r>
              <a:rPr lang="en-US" dirty="0" err="1" smtClean="0"/>
              <a:t>GetValue</a:t>
            </a:r>
            <a:r>
              <a:rPr lang="en-US" dirty="0" smtClean="0"/>
              <a:t> to test the value of a column</a:t>
            </a:r>
            <a:endParaRPr lang="en-US" b="1" i="1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Behavior – Business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Events are used to do additional processing based on the </a:t>
            </a:r>
            <a:r>
              <a:rPr lang="en-US" dirty="0" err="1" smtClean="0"/>
              <a:t>succesful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PostValidate</a:t>
            </a:r>
            <a:r>
              <a:rPr lang="en-US" i="1" dirty="0" err="1" smtClean="0"/>
              <a:t>Column</a:t>
            </a:r>
            <a:r>
              <a:rPr lang="en-US" i="1" dirty="0" smtClean="0"/>
              <a:t>() </a:t>
            </a:r>
            <a:r>
              <a:rPr lang="en-US" dirty="0" smtClean="0"/>
              <a:t>- Setting a value of a column using </a:t>
            </a:r>
            <a:r>
              <a:rPr lang="en-US" dirty="0" err="1" smtClean="0"/>
              <a:t>SetValue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PostWrite</a:t>
            </a:r>
            <a:r>
              <a:rPr lang="en-US" dirty="0" smtClean="0"/>
              <a:t>() - Writing a row</a:t>
            </a:r>
          </a:p>
          <a:p>
            <a:pPr lvl="1"/>
            <a:r>
              <a:rPr lang="en-US" dirty="0" err="1" smtClean="0"/>
              <a:t>PostDelete</a:t>
            </a:r>
            <a:r>
              <a:rPr lang="en-US" dirty="0" smtClean="0"/>
              <a:t>() - Deleting a row</a:t>
            </a:r>
          </a:p>
          <a:p>
            <a:pPr lvl="1"/>
            <a:r>
              <a:rPr lang="en-US" dirty="0" err="1" smtClean="0"/>
              <a:t>PostRead</a:t>
            </a:r>
            <a:r>
              <a:rPr lang="en-US" dirty="0" smtClean="0"/>
              <a:t>()  - Reading a row, via </a:t>
            </a:r>
            <a:r>
              <a:rPr lang="en-US" dirty="0" err="1" smtClean="0"/>
              <a:t>SetKey</a:t>
            </a:r>
            <a:r>
              <a:rPr lang="en-US" dirty="0" smtClean="0"/>
              <a:t>() or </a:t>
            </a:r>
            <a:r>
              <a:rPr lang="en-US" dirty="0" err="1" smtClean="0"/>
              <a:t>MoveXxxx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ScriptInitialization</a:t>
            </a:r>
            <a:r>
              <a:rPr lang="en-US" dirty="0" smtClean="0"/>
              <a:t>() – runs only once when script is first run.  Can be used to initialize or store values that won’t change during the life of the object (e.g. is user a member of a role)</a:t>
            </a:r>
          </a:p>
          <a:p>
            <a:r>
              <a:rPr lang="en-US" dirty="0" err="1" smtClean="0"/>
              <a:t>SetDefaultValues</a:t>
            </a:r>
            <a:r>
              <a:rPr lang="en-US" dirty="0" smtClean="0"/>
              <a:t>() – if factory defaults or Advanced Field Settings don’t do the trick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 – </a:t>
            </a:r>
            <a:r>
              <a:rPr lang="en-US" dirty="0" err="1" smtClean="0"/>
              <a:t>AR_Customer_bus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Cust_Pre_Val_Credit_Limit.txt</a:t>
            </a:r>
            <a:r>
              <a:rPr lang="en-US" dirty="0" smtClean="0"/>
              <a:t> – Prevent a user from changing the Credit Limit field unless the user is a member of the “</a:t>
            </a:r>
            <a:r>
              <a:rPr lang="en-US" dirty="0" err="1" smtClean="0"/>
              <a:t>salesmgr</a:t>
            </a:r>
            <a:r>
              <a:rPr lang="en-US" dirty="0" smtClean="0"/>
              <a:t>” security role</a:t>
            </a:r>
          </a:p>
          <a:p>
            <a:r>
              <a:rPr lang="en-US" dirty="0" smtClean="0">
                <a:hlinkClick r:id="rId3" action="ppaction://hlinkfile"/>
              </a:rPr>
              <a:t>Cust_Prevalidate_Termscode.txt</a:t>
            </a:r>
            <a:r>
              <a:rPr lang="en-US" dirty="0" smtClean="0"/>
              <a:t> - Don’t allow selection of a terms code that has a discount percentage.</a:t>
            </a:r>
          </a:p>
          <a:p>
            <a:r>
              <a:rPr lang="en-US" dirty="0" smtClean="0">
                <a:hlinkClick r:id="rId4" action="ppaction://hlinkfile"/>
              </a:rPr>
              <a:t>Cust_Prewrite.txt</a:t>
            </a:r>
            <a:r>
              <a:rPr lang="en-US" dirty="0" smtClean="0"/>
              <a:t> – Don’t allow a customer to be saved if terms code is 00 and default payment type is not CASH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14326</TotalTime>
  <Words>2071</Words>
  <Application>Microsoft Office PowerPoint</Application>
  <PresentationFormat>On-screen Show (4:3)</PresentationFormat>
  <Paragraphs>222</Paragraphs>
  <Slides>33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Sage 100: Using Business Object Interface - Advanced</vt:lpstr>
      <vt:lpstr>CPE Credit</vt:lpstr>
      <vt:lpstr>Introduction</vt:lpstr>
      <vt:lpstr>Multipart Sessions </vt:lpstr>
      <vt:lpstr>Learning Objectives</vt:lpstr>
      <vt:lpstr>Script Events</vt:lpstr>
      <vt:lpstr>Changing the Behavior – Business Objects</vt:lpstr>
      <vt:lpstr>Changing the Behavior – Business Objects</vt:lpstr>
      <vt:lpstr>Let’s Take a Look – AR_Customer_bus</vt:lpstr>
      <vt:lpstr>Advanced Tip</vt:lpstr>
      <vt:lpstr>Service Object Advanced</vt:lpstr>
      <vt:lpstr>Let’s Take a Look – Edit and Delete Line (SO_SalesOrder_bus)</vt:lpstr>
      <vt:lpstr>Working with Batches – Business Objects</vt:lpstr>
      <vt:lpstr>Working with Batches – Forms Printing Objects</vt:lpstr>
      <vt:lpstr>Working with Batches – Update Objects</vt:lpstr>
      <vt:lpstr>Let’s Take a Look – AR Invoice – Entry, Form, Update</vt:lpstr>
      <vt:lpstr>AR_CashReceipts_bus</vt:lpstr>
      <vt:lpstr>Let’s Take a Look – AR_CashReceipt_bus</vt:lpstr>
      <vt:lpstr>Advanced Reports – AR_AgedInvoiceReport_rpt</vt:lpstr>
      <vt:lpstr>Let’s Take a Look – Advanced AR_AgedInvoiceReport_rpt</vt:lpstr>
      <vt:lpstr>Working with Lot/Serial Tiers</vt:lpstr>
      <vt:lpstr>Let’s Take a Look – Advanced IM_Transaction_bus</vt:lpstr>
      <vt:lpstr>What Can Go Wrong?</vt:lpstr>
      <vt:lpstr>What Can Go Wrong</vt:lpstr>
      <vt:lpstr>What Can Go Wrong?</vt:lpstr>
      <vt:lpstr>What Can Go Wrong?</vt:lpstr>
      <vt:lpstr>What Can Go Wrong?</vt:lpstr>
      <vt:lpstr>How to Find Examples</vt:lpstr>
      <vt:lpstr>How to Find Examples for VBScript</vt:lpstr>
      <vt:lpstr>PowerPoint Presentation</vt:lpstr>
      <vt:lpstr>Additional Learning Opportunities</vt:lpstr>
      <vt:lpstr>Your Feedback is Important to Us!</vt:lpstr>
      <vt:lpstr>Contact Us</vt:lpstr>
    </vt:vector>
  </TitlesOfParts>
  <Company>Sage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Sage Software</dc:creator>
  <cp:lastModifiedBy>Sage</cp:lastModifiedBy>
  <cp:revision>812</cp:revision>
  <cp:lastPrinted>2009-02-04T19:19:50Z</cp:lastPrinted>
  <dcterms:created xsi:type="dcterms:W3CDTF">2007-06-20T15:27:16Z</dcterms:created>
  <dcterms:modified xsi:type="dcterms:W3CDTF">2016-07-15T21:06:39Z</dcterms:modified>
</cp:coreProperties>
</file>