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1"/>
  </p:sldMasterIdLst>
  <p:notesMasterIdLst>
    <p:notesMasterId r:id="rId50"/>
  </p:notesMasterIdLst>
  <p:handoutMasterIdLst>
    <p:handoutMasterId r:id="rId51"/>
  </p:handoutMasterIdLst>
  <p:sldIdLst>
    <p:sldId id="282" r:id="rId2"/>
    <p:sldId id="283" r:id="rId3"/>
    <p:sldId id="284" r:id="rId4"/>
    <p:sldId id="285" r:id="rId5"/>
    <p:sldId id="286" r:id="rId6"/>
    <p:sldId id="287" r:id="rId7"/>
    <p:sldId id="305" r:id="rId8"/>
    <p:sldId id="329" r:id="rId9"/>
    <p:sldId id="303" r:id="rId10"/>
    <p:sldId id="306" r:id="rId11"/>
    <p:sldId id="302" r:id="rId12"/>
    <p:sldId id="339" r:id="rId13"/>
    <p:sldId id="319" r:id="rId14"/>
    <p:sldId id="320" r:id="rId15"/>
    <p:sldId id="314" r:id="rId16"/>
    <p:sldId id="301" r:id="rId17"/>
    <p:sldId id="321" r:id="rId18"/>
    <p:sldId id="322" r:id="rId19"/>
    <p:sldId id="323" r:id="rId20"/>
    <p:sldId id="330" r:id="rId21"/>
    <p:sldId id="325" r:id="rId22"/>
    <p:sldId id="340" r:id="rId23"/>
    <p:sldId id="326" r:id="rId24"/>
    <p:sldId id="331" r:id="rId25"/>
    <p:sldId id="341" r:id="rId26"/>
    <p:sldId id="324" r:id="rId27"/>
    <p:sldId id="332" r:id="rId28"/>
    <p:sldId id="334" r:id="rId29"/>
    <p:sldId id="333" r:id="rId30"/>
    <p:sldId id="343" r:id="rId31"/>
    <p:sldId id="300" r:id="rId32"/>
    <p:sldId id="335" r:id="rId33"/>
    <p:sldId id="336" r:id="rId34"/>
    <p:sldId id="342" r:id="rId35"/>
    <p:sldId id="307" r:id="rId36"/>
    <p:sldId id="337" r:id="rId37"/>
    <p:sldId id="338" r:id="rId38"/>
    <p:sldId id="289" r:id="rId39"/>
    <p:sldId id="346" r:id="rId40"/>
    <p:sldId id="347" r:id="rId41"/>
    <p:sldId id="348" r:id="rId42"/>
    <p:sldId id="315" r:id="rId43"/>
    <p:sldId id="316" r:id="rId44"/>
    <p:sldId id="317" r:id="rId45"/>
    <p:sldId id="318" r:id="rId46"/>
    <p:sldId id="344" r:id="rId47"/>
    <p:sldId id="345" r:id="rId48"/>
    <p:sldId id="349" r:id="rId49"/>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35352"/>
    <a:srgbClr val="EAEAEA"/>
    <a:srgbClr val="DDDDDD"/>
    <a:srgbClr val="0000FF"/>
    <a:srgbClr val="4B8331"/>
    <a:srgbClr val="0084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77101" autoAdjust="0"/>
  </p:normalViewPr>
  <p:slideViewPr>
    <p:cSldViewPr>
      <p:cViewPr>
        <p:scale>
          <a:sx n="66" d="100"/>
          <a:sy n="66" d="100"/>
        </p:scale>
        <p:origin x="-2934" y="-696"/>
      </p:cViewPr>
      <p:guideLst>
        <p:guide orient="horz" pos="2160"/>
        <p:guide pos="2880"/>
      </p:guideLst>
    </p:cSldViewPr>
  </p:slideViewPr>
  <p:outlineViewPr>
    <p:cViewPr>
      <p:scale>
        <a:sx n="33" d="100"/>
        <a:sy n="33" d="100"/>
      </p:scale>
      <p:origin x="0" y="8304"/>
    </p:cViewPr>
  </p:outlineViewPr>
  <p:notesTextViewPr>
    <p:cViewPr>
      <p:scale>
        <a:sx n="100" d="100"/>
        <a:sy n="100" d="100"/>
      </p:scale>
      <p:origin x="0" y="0"/>
    </p:cViewPr>
  </p:notesTextViewPr>
  <p:sorterViewPr>
    <p:cViewPr>
      <p:scale>
        <a:sx n="100" d="100"/>
        <a:sy n="100" d="100"/>
      </p:scale>
      <p:origin x="0" y="2004"/>
    </p:cViewPr>
  </p:sorterViewPr>
  <p:notesViewPr>
    <p:cSldViewPr>
      <p:cViewPr>
        <p:scale>
          <a:sx n="75" d="100"/>
          <a:sy n="75" d="100"/>
        </p:scale>
        <p:origin x="-129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64" charset="-128"/>
                <a:cs typeface="+mn-cs"/>
              </a:defRPr>
            </a:lvl1pPr>
          </a:lstStyle>
          <a:p>
            <a:pPr>
              <a:defRPr/>
            </a:pPr>
            <a:endParaRPr lang="en-US"/>
          </a:p>
        </p:txBody>
      </p:sp>
      <p:sp>
        <p:nvSpPr>
          <p:cNvPr id="1648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64" charset="-128"/>
                <a:cs typeface="+mn-cs"/>
              </a:defRPr>
            </a:lvl1pPr>
          </a:lstStyle>
          <a:p>
            <a:pPr>
              <a:defRPr/>
            </a:pPr>
            <a:endParaRPr lang="en-US"/>
          </a:p>
        </p:txBody>
      </p:sp>
      <p:sp>
        <p:nvSpPr>
          <p:cNvPr id="1648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64" charset="-128"/>
                <a:cs typeface="+mn-cs"/>
              </a:defRPr>
            </a:lvl1pPr>
          </a:lstStyle>
          <a:p>
            <a:pPr>
              <a:defRPr/>
            </a:pPr>
            <a:endParaRPr lang="en-US"/>
          </a:p>
        </p:txBody>
      </p:sp>
      <p:sp>
        <p:nvSpPr>
          <p:cNvPr id="1648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38C49C-90D0-48F0-B752-B08C28C69175}" type="slidenum">
              <a:rPr lang="en-US"/>
              <a:pPr/>
              <a:t>‹#›</a:t>
            </a:fld>
            <a:endParaRPr lang="en-US"/>
          </a:p>
        </p:txBody>
      </p:sp>
    </p:spTree>
    <p:extLst>
      <p:ext uri="{BB962C8B-B14F-4D97-AF65-F5344CB8AC3E}">
        <p14:creationId xmlns:p14="http://schemas.microsoft.com/office/powerpoint/2010/main" val="1033626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ea typeface="ＭＳ Ｐゴシック" pitchFamily="64" charset="-128"/>
                <a:cs typeface="+mn-cs"/>
              </a:defRPr>
            </a:lvl1pPr>
          </a:lstStyle>
          <a:p>
            <a:pPr>
              <a:defRPr/>
            </a:pPr>
            <a:endParaRPr lang="en-US"/>
          </a:p>
        </p:txBody>
      </p:sp>
      <p:sp>
        <p:nvSpPr>
          <p:cNvPr id="7171"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ea typeface="ＭＳ Ｐゴシック" pitchFamily="64" charset="-128"/>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ea typeface="ＭＳ Ｐゴシック" pitchFamily="64" charset="-128"/>
                <a:cs typeface="+mn-cs"/>
              </a:defRPr>
            </a:lvl1pPr>
          </a:lstStyle>
          <a:p>
            <a:pPr>
              <a:defRPr/>
            </a:pPr>
            <a:endParaRPr lang="en-US"/>
          </a:p>
        </p:txBody>
      </p:sp>
      <p:sp>
        <p:nvSpPr>
          <p:cNvPr id="717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vl1pPr>
          </a:lstStyle>
          <a:p>
            <a:fld id="{52DE1CAF-7140-4322-AD08-DA45C4230F2F}" type="slidenum">
              <a:rPr lang="en-US"/>
              <a:pPr/>
              <a:t>‹#›</a:t>
            </a:fld>
            <a:endParaRPr lang="en-US"/>
          </a:p>
        </p:txBody>
      </p:sp>
    </p:spTree>
    <p:extLst>
      <p:ext uri="{BB962C8B-B14F-4D97-AF65-F5344CB8AC3E}">
        <p14:creationId xmlns:p14="http://schemas.microsoft.com/office/powerpoint/2010/main" val="2559242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9A86210-5453-4FEB-91BC-F66A2D472763}" type="slidenum">
              <a:rPr lang="en-US"/>
              <a:pPr/>
              <a:t>1</a:t>
            </a:fld>
            <a:endParaRPr lang="en-US"/>
          </a:p>
        </p:txBody>
      </p:sp>
      <p:sp>
        <p:nvSpPr>
          <p:cNvPr id="30723" name="Rectangle 2"/>
          <p:cNvSpPr>
            <a:spLocks noGrp="1" noRot="1" noChangeAspect="1" noChangeArrowheads="1" noTextEdit="1"/>
          </p:cNvSpPr>
          <p:nvPr>
            <p:ph type="sldImg"/>
          </p:nvPr>
        </p:nvSpPr>
        <p:spPr>
          <a:xfrm>
            <a:off x="1257300" y="320675"/>
            <a:ext cx="4800600" cy="3600450"/>
          </a:xfrm>
          <a:ln/>
        </p:spPr>
      </p:sp>
      <p:sp>
        <p:nvSpPr>
          <p:cNvPr id="30724" name="Rectangle 3"/>
          <p:cNvSpPr>
            <a:spLocks noGrp="1" noChangeArrowheads="1"/>
          </p:cNvSpPr>
          <p:nvPr>
            <p:ph type="body" idx="1"/>
          </p:nvPr>
        </p:nvSpPr>
        <p:spPr>
          <a:xfrm>
            <a:off x="406400" y="4079875"/>
            <a:ext cx="6583363" cy="5281613"/>
          </a:xfrm>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508F1FF-93CD-43AD-B8B2-5C3B84427280}" type="slidenum">
              <a:rPr lang="en-US"/>
              <a:pPr/>
              <a:t>30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508F1FF-93CD-43AD-B8B2-5C3B84427280}" type="slidenum">
              <a:rPr lang="en-US"/>
              <a:pPr/>
              <a:t>34</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D16323C-05AD-4680-BC1D-61F93FE8D167}" type="slidenum">
              <a:rPr lang="en-US"/>
              <a:pPr/>
              <a:t>38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8589DA4-B280-4F3B-A07C-A035B42E1F63}" type="slidenum">
              <a:rPr lang="en-US"/>
              <a:pPr/>
              <a:t>39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8260243-3530-4829-A33A-B250D1EFD760}" type="slidenum">
              <a:rPr lang="en-US"/>
              <a:pPr/>
              <a:t>40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DE1CAF-7140-4322-AD08-DA45C4230F2F}" type="slidenum">
              <a:rPr lang="en-US" smtClean="0"/>
              <a:pPr/>
              <a:t>41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82B4A-7E1F-4CE0-B3B9-22CC5981AD59}" type="slidenum">
              <a:rPr lang="en-US"/>
              <a:pPr/>
              <a:t>48</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274B976-58EB-490A-8B8A-7FC935A1247C}" type="slidenum">
              <a:rPr lang="en-US"/>
              <a:pPr/>
              <a:t>2</a:t>
            </a:fld>
            <a:endParaRPr lang="en-US"/>
          </a:p>
        </p:txBody>
      </p:sp>
      <p:sp>
        <p:nvSpPr>
          <p:cNvPr id="32771" name="Rectangle 2"/>
          <p:cNvSpPr>
            <a:spLocks noGrp="1" noRot="1" noChangeAspect="1" noChangeArrowheads="1" noTextEdit="1"/>
          </p:cNvSpPr>
          <p:nvPr>
            <p:ph type="sldImg"/>
          </p:nvPr>
        </p:nvSpPr>
        <p:spPr>
          <a:xfrm>
            <a:off x="1257300" y="400050"/>
            <a:ext cx="4800600" cy="3600450"/>
          </a:xfrm>
          <a:ln/>
        </p:spPr>
      </p:sp>
      <p:sp>
        <p:nvSpPr>
          <p:cNvPr id="32772" name="Rectangle 3"/>
          <p:cNvSpPr>
            <a:spLocks noGrp="1" noChangeArrowheads="1"/>
          </p:cNvSpPr>
          <p:nvPr>
            <p:ph type="body" idx="1"/>
          </p:nvPr>
        </p:nvSpPr>
        <p:spPr>
          <a:xfrm>
            <a:off x="406400" y="4240213"/>
            <a:ext cx="6583363" cy="4800600"/>
          </a:xfrm>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4A78933-D29D-49B7-A1DB-B51733AE2C1E}" type="slidenum">
              <a:rPr lang="en-US"/>
              <a:pPr/>
              <a:t>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EA13F0C-3515-4D11-BD2A-535321E15595}" type="slidenum">
              <a:rPr lang="en-US"/>
              <a:pPr/>
              <a:t>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250323-CFA2-41B6-A31C-FDC2766B11EB}" type="slidenum">
              <a:rPr lang="en-US"/>
              <a:pPr/>
              <a:t>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70FA633-FD66-48D4-A57A-2CFE0964868E}" type="slidenum">
              <a:rPr lang="en-US"/>
              <a:pPr/>
              <a:t>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508F1FF-93CD-43AD-B8B2-5C3B84427280}" type="slidenum">
              <a:rPr lang="en-US"/>
              <a:pPr/>
              <a:t>21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508F1FF-93CD-43AD-B8B2-5C3B84427280}" type="slidenum">
              <a:rPr lang="en-US"/>
              <a:pPr/>
              <a:t>22</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508F1FF-93CD-43AD-B8B2-5C3B84427280}" type="slidenum">
              <a:rPr lang="en-US"/>
              <a:pPr/>
              <a:t>25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88913" y="1901825"/>
            <a:ext cx="184150" cy="457200"/>
          </a:xfrm>
          <a:prstGeom prst="rect">
            <a:avLst/>
          </a:prstGeom>
          <a:noFill/>
          <a:ln w="9525">
            <a:noFill/>
            <a:miter lim="800000"/>
            <a:headEnd/>
            <a:tailEnd/>
          </a:ln>
          <a:effectLst/>
        </p:spPr>
        <p:txBody>
          <a:bodyPr wrap="none">
            <a:spAutoFit/>
          </a:bodyPr>
          <a:lstStyle/>
          <a:p>
            <a:pPr>
              <a:defRPr/>
            </a:pPr>
            <a:endParaRPr lang="en-US">
              <a:ea typeface="ＭＳ Ｐゴシック" pitchFamily="64" charset="-128"/>
            </a:endParaRPr>
          </a:p>
        </p:txBody>
      </p:sp>
      <p:sp>
        <p:nvSpPr>
          <p:cNvPr id="95238" name="Rectangle 6"/>
          <p:cNvSpPr>
            <a:spLocks noGrp="1" noChangeArrowheads="1"/>
          </p:cNvSpPr>
          <p:nvPr>
            <p:ph type="ctrTitle"/>
          </p:nvPr>
        </p:nvSpPr>
        <p:spPr>
          <a:xfrm>
            <a:off x="381000" y="3124200"/>
            <a:ext cx="8382000" cy="768350"/>
          </a:xfrm>
          <a:ln algn="ctr"/>
        </p:spPr>
        <p:txBody>
          <a:bodyPr/>
          <a:lstStyle>
            <a:lvl1pPr>
              <a:defRPr sz="3600"/>
            </a:lvl1pPr>
          </a:lstStyle>
          <a:p>
            <a:r>
              <a:rPr lang="en-US"/>
              <a:t>Click to edit Master title style</a:t>
            </a:r>
          </a:p>
        </p:txBody>
      </p:sp>
      <p:sp>
        <p:nvSpPr>
          <p:cNvPr id="95239" name="Rectangle 7"/>
          <p:cNvSpPr>
            <a:spLocks noGrp="1" noChangeArrowheads="1"/>
          </p:cNvSpPr>
          <p:nvPr>
            <p:ph type="subTitle" idx="1"/>
          </p:nvPr>
        </p:nvSpPr>
        <p:spPr>
          <a:xfrm>
            <a:off x="381000" y="3968750"/>
            <a:ext cx="8382000" cy="755650"/>
          </a:xfrm>
          <a:ln algn="ctr"/>
        </p:spPr>
        <p:txBody>
          <a:bodyPr/>
          <a:lstStyle>
            <a:lvl1pPr marL="0" indent="0">
              <a:buFontTx/>
              <a:buNone/>
              <a:defRPr sz="2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219200"/>
            <a:ext cx="20955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219200"/>
            <a:ext cx="61341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3820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905000"/>
            <a:ext cx="8382000" cy="40386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050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88913" y="1901825"/>
            <a:ext cx="184150" cy="457200"/>
          </a:xfrm>
          <a:prstGeom prst="rect">
            <a:avLst/>
          </a:prstGeom>
          <a:noFill/>
          <a:ln w="9525">
            <a:noFill/>
            <a:miter lim="800000"/>
            <a:headEnd/>
            <a:tailEnd/>
          </a:ln>
          <a:effectLst/>
        </p:spPr>
        <p:txBody>
          <a:bodyPr wrap="none">
            <a:spAutoFit/>
          </a:bodyPr>
          <a:lstStyle/>
          <a:p>
            <a:pPr>
              <a:defRPr/>
            </a:pPr>
            <a:endParaRPr lang="en-US">
              <a:ea typeface="ＭＳ Ｐゴシック" pitchFamily="64" charset="-128"/>
            </a:endParaRPr>
          </a:p>
        </p:txBody>
      </p:sp>
      <p:sp>
        <p:nvSpPr>
          <p:cNvPr id="13315" name="Rectangle 3"/>
          <p:cNvSpPr>
            <a:spLocks noGrp="1" noChangeArrowheads="1"/>
          </p:cNvSpPr>
          <p:nvPr>
            <p:ph type="title"/>
          </p:nvPr>
        </p:nvSpPr>
        <p:spPr bwMode="auto">
          <a:xfrm>
            <a:off x="381000" y="1219200"/>
            <a:ext cx="838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Rectangle 4"/>
          <p:cNvSpPr>
            <a:spLocks noGrp="1" noChangeArrowheads="1"/>
          </p:cNvSpPr>
          <p:nvPr>
            <p:ph type="body" idx="1"/>
          </p:nvPr>
        </p:nvSpPr>
        <p:spPr bwMode="auto">
          <a:xfrm>
            <a:off x="381000" y="1905000"/>
            <a:ext cx="8382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8" r:id="rId12"/>
  </p:sldLayoutIdLst>
  <p:txStyles>
    <p:titleStyle>
      <a:lvl1pPr algn="l" rtl="0" eaLnBrk="0" fontAlgn="base" hangingPunct="0">
        <a:spcBef>
          <a:spcPct val="0"/>
        </a:spcBef>
        <a:spcAft>
          <a:spcPct val="0"/>
        </a:spcAft>
        <a:defRPr sz="2400" b="1">
          <a:solidFill>
            <a:srgbClr val="008469"/>
          </a:solidFill>
          <a:latin typeface="+mj-lt"/>
          <a:ea typeface="+mj-ea"/>
          <a:cs typeface="ＭＳ Ｐゴシック" charset="-128"/>
        </a:defRPr>
      </a:lvl1pPr>
      <a:lvl2pPr algn="l" rtl="0" eaLnBrk="0" fontAlgn="base" hangingPunct="0">
        <a:spcBef>
          <a:spcPct val="0"/>
        </a:spcBef>
        <a:spcAft>
          <a:spcPct val="0"/>
        </a:spcAft>
        <a:defRPr sz="2400" b="1">
          <a:solidFill>
            <a:srgbClr val="008469"/>
          </a:solidFill>
          <a:latin typeface="Arial" charset="0"/>
          <a:ea typeface="ＭＳ Ｐゴシック" pitchFamily="64" charset="-128"/>
          <a:cs typeface="ＭＳ Ｐゴシック" charset="-128"/>
        </a:defRPr>
      </a:lvl2pPr>
      <a:lvl3pPr algn="l" rtl="0" eaLnBrk="0" fontAlgn="base" hangingPunct="0">
        <a:spcBef>
          <a:spcPct val="0"/>
        </a:spcBef>
        <a:spcAft>
          <a:spcPct val="0"/>
        </a:spcAft>
        <a:defRPr sz="2400" b="1">
          <a:solidFill>
            <a:srgbClr val="008469"/>
          </a:solidFill>
          <a:latin typeface="Arial" charset="0"/>
          <a:ea typeface="ＭＳ Ｐゴシック" pitchFamily="64" charset="-128"/>
          <a:cs typeface="ＭＳ Ｐゴシック" charset="-128"/>
        </a:defRPr>
      </a:lvl3pPr>
      <a:lvl4pPr algn="l" rtl="0" eaLnBrk="0" fontAlgn="base" hangingPunct="0">
        <a:spcBef>
          <a:spcPct val="0"/>
        </a:spcBef>
        <a:spcAft>
          <a:spcPct val="0"/>
        </a:spcAft>
        <a:defRPr sz="2400" b="1">
          <a:solidFill>
            <a:srgbClr val="008469"/>
          </a:solidFill>
          <a:latin typeface="Arial" charset="0"/>
          <a:ea typeface="ＭＳ Ｐゴシック" pitchFamily="64" charset="-128"/>
          <a:cs typeface="ＭＳ Ｐゴシック" charset="-128"/>
        </a:defRPr>
      </a:lvl4pPr>
      <a:lvl5pPr algn="l" rtl="0" eaLnBrk="0" fontAlgn="base" hangingPunct="0">
        <a:spcBef>
          <a:spcPct val="0"/>
        </a:spcBef>
        <a:spcAft>
          <a:spcPct val="0"/>
        </a:spcAft>
        <a:defRPr sz="2400" b="1">
          <a:solidFill>
            <a:srgbClr val="008469"/>
          </a:solidFill>
          <a:latin typeface="Arial" charset="0"/>
          <a:ea typeface="ＭＳ Ｐゴシック" pitchFamily="64" charset="-128"/>
          <a:cs typeface="ＭＳ Ｐゴシック" charset="-128"/>
        </a:defRPr>
      </a:lvl5pPr>
      <a:lvl6pPr marL="457200" algn="l" rtl="0" fontAlgn="base">
        <a:spcBef>
          <a:spcPct val="0"/>
        </a:spcBef>
        <a:spcAft>
          <a:spcPct val="0"/>
        </a:spcAft>
        <a:defRPr sz="2400" b="1">
          <a:solidFill>
            <a:srgbClr val="008469"/>
          </a:solidFill>
          <a:latin typeface="Arial" charset="0"/>
          <a:ea typeface="ＭＳ Ｐゴシック" pitchFamily="64" charset="-128"/>
        </a:defRPr>
      </a:lvl6pPr>
      <a:lvl7pPr marL="914400" algn="l" rtl="0" fontAlgn="base">
        <a:spcBef>
          <a:spcPct val="0"/>
        </a:spcBef>
        <a:spcAft>
          <a:spcPct val="0"/>
        </a:spcAft>
        <a:defRPr sz="2400" b="1">
          <a:solidFill>
            <a:srgbClr val="008469"/>
          </a:solidFill>
          <a:latin typeface="Arial" charset="0"/>
          <a:ea typeface="ＭＳ Ｐゴシック" pitchFamily="64" charset="-128"/>
        </a:defRPr>
      </a:lvl7pPr>
      <a:lvl8pPr marL="1371600" algn="l" rtl="0" fontAlgn="base">
        <a:spcBef>
          <a:spcPct val="0"/>
        </a:spcBef>
        <a:spcAft>
          <a:spcPct val="0"/>
        </a:spcAft>
        <a:defRPr sz="2400" b="1">
          <a:solidFill>
            <a:srgbClr val="008469"/>
          </a:solidFill>
          <a:latin typeface="Arial" charset="0"/>
          <a:ea typeface="ＭＳ Ｐゴシック" pitchFamily="64" charset="-128"/>
        </a:defRPr>
      </a:lvl8pPr>
      <a:lvl9pPr marL="1828800" algn="l" rtl="0" fontAlgn="base">
        <a:spcBef>
          <a:spcPct val="0"/>
        </a:spcBef>
        <a:spcAft>
          <a:spcPct val="0"/>
        </a:spcAft>
        <a:defRPr sz="2400" b="1">
          <a:solidFill>
            <a:srgbClr val="008469"/>
          </a:solidFill>
          <a:latin typeface="Arial" charset="0"/>
          <a:ea typeface="ＭＳ Ｐゴシック" pitchFamily="64" charset="-128"/>
        </a:defRPr>
      </a:lvl9pPr>
    </p:titleStyle>
    <p:bodyStyle>
      <a:lvl1pPr marL="342900" indent="-342900" algn="l" rtl="0" eaLnBrk="0" fontAlgn="base" hangingPunct="0">
        <a:lnSpc>
          <a:spcPct val="90000"/>
        </a:lnSpc>
        <a:spcBef>
          <a:spcPct val="20000"/>
        </a:spcBef>
        <a:spcAft>
          <a:spcPct val="40000"/>
        </a:spcAft>
        <a:buChar char="•"/>
        <a:defRPr sz="2200">
          <a:solidFill>
            <a:schemeClr val="tx1"/>
          </a:solidFill>
          <a:latin typeface="+mn-lt"/>
          <a:ea typeface="+mn-ea"/>
          <a:cs typeface="ＭＳ Ｐゴシック" charset="-128"/>
        </a:defRPr>
      </a:lvl1pPr>
      <a:lvl2pPr marL="742950" indent="-285750" algn="l" rtl="0" eaLnBrk="0" fontAlgn="base" hangingPunct="0">
        <a:lnSpc>
          <a:spcPct val="80000"/>
        </a:lnSpc>
        <a:spcBef>
          <a:spcPct val="0"/>
        </a:spcBef>
        <a:spcAft>
          <a:spcPct val="40000"/>
        </a:spcAft>
        <a:buChar char="–"/>
        <a:defRPr sz="2000">
          <a:solidFill>
            <a:schemeClr val="tx1"/>
          </a:solidFill>
          <a:latin typeface="+mn-lt"/>
          <a:ea typeface="+mn-ea"/>
        </a:defRPr>
      </a:lvl2pPr>
      <a:lvl3pPr marL="1143000" indent="-228600" algn="l" rtl="0" eaLnBrk="0" fontAlgn="base" hangingPunct="0">
        <a:lnSpc>
          <a:spcPct val="90000"/>
        </a:lnSpc>
        <a:spcBef>
          <a:spcPct val="0"/>
        </a:spcBef>
        <a:spcAft>
          <a:spcPct val="40000"/>
        </a:spcAft>
        <a:buChar char="•"/>
        <a:defRPr>
          <a:solidFill>
            <a:schemeClr val="tx1"/>
          </a:solidFill>
          <a:latin typeface="+mn-lt"/>
          <a:ea typeface="+mn-ea"/>
        </a:defRPr>
      </a:lvl3pPr>
      <a:lvl4pPr marL="1600200" indent="-228600" algn="l" rtl="0" eaLnBrk="0" fontAlgn="base" hangingPunct="0">
        <a:lnSpc>
          <a:spcPct val="70000"/>
        </a:lnSpc>
        <a:spcBef>
          <a:spcPct val="20000"/>
        </a:spcBef>
        <a:spcAft>
          <a:spcPct val="0"/>
        </a:spcAft>
        <a:buChar char="–"/>
        <a:defRPr sz="1600">
          <a:solidFill>
            <a:schemeClr val="tx1"/>
          </a:solidFill>
          <a:latin typeface="+mn-lt"/>
          <a:ea typeface="+mn-ea"/>
        </a:defRPr>
      </a:lvl4pPr>
      <a:lvl5pPr marL="2057400" indent="-228600" algn="l" rtl="0" eaLnBrk="0" fontAlgn="base" hangingPunct="0">
        <a:lnSpc>
          <a:spcPct val="120000"/>
        </a:lnSpc>
        <a:spcBef>
          <a:spcPct val="20000"/>
        </a:spcBef>
        <a:spcAft>
          <a:spcPct val="0"/>
        </a:spcAft>
        <a:buChar char="»"/>
        <a:defRPr sz="1400">
          <a:solidFill>
            <a:schemeClr val="tx1"/>
          </a:solidFill>
          <a:latin typeface="+mn-lt"/>
          <a:ea typeface="+mn-ea"/>
        </a:defRPr>
      </a:lvl5pPr>
      <a:lvl6pPr marL="2514600" indent="-228600" algn="l" rtl="0" fontAlgn="base">
        <a:lnSpc>
          <a:spcPct val="120000"/>
        </a:lnSpc>
        <a:spcBef>
          <a:spcPct val="20000"/>
        </a:spcBef>
        <a:spcAft>
          <a:spcPct val="0"/>
        </a:spcAft>
        <a:buChar char="»"/>
        <a:defRPr sz="1400">
          <a:solidFill>
            <a:schemeClr val="tx1"/>
          </a:solidFill>
          <a:latin typeface="+mn-lt"/>
          <a:ea typeface="+mn-ea"/>
        </a:defRPr>
      </a:lvl6pPr>
      <a:lvl7pPr marL="2971800" indent="-228600" algn="l" rtl="0" fontAlgn="base">
        <a:lnSpc>
          <a:spcPct val="120000"/>
        </a:lnSpc>
        <a:spcBef>
          <a:spcPct val="20000"/>
        </a:spcBef>
        <a:spcAft>
          <a:spcPct val="0"/>
        </a:spcAft>
        <a:buChar char="»"/>
        <a:defRPr sz="1400">
          <a:solidFill>
            <a:schemeClr val="tx1"/>
          </a:solidFill>
          <a:latin typeface="+mn-lt"/>
          <a:ea typeface="+mn-ea"/>
        </a:defRPr>
      </a:lvl7pPr>
      <a:lvl8pPr marL="3429000" indent="-228600" algn="l" rtl="0" fontAlgn="base">
        <a:lnSpc>
          <a:spcPct val="120000"/>
        </a:lnSpc>
        <a:spcBef>
          <a:spcPct val="20000"/>
        </a:spcBef>
        <a:spcAft>
          <a:spcPct val="0"/>
        </a:spcAft>
        <a:buChar char="»"/>
        <a:defRPr sz="1400">
          <a:solidFill>
            <a:schemeClr val="tx1"/>
          </a:solidFill>
          <a:latin typeface="+mn-lt"/>
          <a:ea typeface="+mn-ea"/>
        </a:defRPr>
      </a:lvl8pPr>
      <a:lvl9pPr marL="3886200" indent="-228600" algn="l" rtl="0" fontAlgn="base">
        <a:lnSpc>
          <a:spcPct val="120000"/>
        </a:lnSpc>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Service_AR_Customer_svc.txt" TargetMode="External"/><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NewRecord_AR_Customer_bus.txt" TargetMode="External"/><Relationship Id="rId2" Type="http://schemas.openxmlformats.org/officeDocument/2006/relationships/hyperlink" Target="Business_AR_Customer_bus.tx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Create_SO_SalesOrder_bus.tx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QuickPrint_SO_SalesOrderPrinting_rpt.txt" TargetMode="External"/><Relationship Id="rId2" Type="http://schemas.openxmlformats.org/officeDocument/2006/relationships/hyperlink" Target="ReportSimple_AR_AgedInvoice_rpt.t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Update_SO_SalesJournal_upd.txt" TargetMode="External"/><Relationship Id="rId2" Type="http://schemas.openxmlformats.org/officeDocument/2006/relationships/hyperlink" Target="InvoiceOrder_SO_Invoice_bus.tx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UI_AR_Customer_ui.tx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msdn.microsoft.com/en-us/library/d1wf56tt(v=vs.85).aspx" TargetMode="External"/><Relationship Id="rId3" Type="http://schemas.openxmlformats.org/officeDocument/2006/relationships/slide" Target="slide44.xml"/><Relationship Id="rId7" Type="http://schemas.openxmlformats.org/officeDocument/2006/relationships/hyperlink" Target="http://community.sagemas.com/t5/Personalization-Customization/Deep-Dive-Into-Customizer-for-MAS-90-and-200-v-4-3/m-p/1824" TargetMode="External"/><Relationship Id="rId2"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hyperlink" Target="http://community.sagemas.com/t5/Personalization-Customization/Video-of-Customizer-4-4-Training-by-S-Malmgren/td-p/20774" TargetMode="External"/><Relationship Id="rId5" Type="http://schemas.openxmlformats.org/officeDocument/2006/relationships/slide" Target="slide48.xml"/><Relationship Id="rId4" Type="http://schemas.openxmlformats.org/officeDocument/2006/relationships/hyperlink" Target="Scripting.doc" TargetMode="External"/><Relationship Id="rId9" Type="http://schemas.openxmlformats.org/officeDocument/2006/relationships/slide" Target="slide15.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ln/>
        </p:spPr>
        <p:txBody>
          <a:bodyPr/>
          <a:lstStyle/>
          <a:p>
            <a:pPr eaLnBrk="1" hangingPunct="1"/>
            <a:r>
              <a:rPr lang="en-US" dirty="0" smtClean="0"/>
              <a:t>Sage 100: </a:t>
            </a:r>
            <a:r>
              <a:rPr lang="en-US" sz="3200" dirty="0" smtClean="0"/>
              <a:t>Using Business Object Interface - Beginner</a:t>
            </a:r>
            <a:endParaRPr lang="en-US" dirty="0" smtClean="0"/>
          </a:p>
        </p:txBody>
      </p:sp>
      <p:sp>
        <p:nvSpPr>
          <p:cNvPr id="29699" name="Rectangle 3"/>
          <p:cNvSpPr>
            <a:spLocks noGrp="1" noChangeArrowheads="1"/>
          </p:cNvSpPr>
          <p:nvPr>
            <p:ph type="subTitle" idx="1"/>
          </p:nvPr>
        </p:nvSpPr>
        <p:spPr>
          <a:ln/>
        </p:spPr>
        <p:txBody>
          <a:bodyPr/>
          <a:lstStyle/>
          <a:p>
            <a:pPr eaLnBrk="1" hangingPunct="1"/>
            <a:r>
              <a:rPr lang="en-US" dirty="0" smtClean="0"/>
              <a:t>Part 1 of 2 – Course Number P-ERP22 and P-ERP22B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9" name="Picture 5"/>
          <p:cNvPicPr>
            <a:picLocks noGrp="1" noChangeAspect="1" noChangeArrowheads="1"/>
          </p:cNvPicPr>
          <p:nvPr>
            <p:ph idx="1"/>
          </p:nvPr>
        </p:nvPicPr>
        <p:blipFill>
          <a:blip r:embed="rId2" cstate="print"/>
          <a:srcRect/>
          <a:stretch>
            <a:fillRect/>
          </a:stretch>
        </p:blipFill>
        <p:spPr bwMode="auto">
          <a:xfrm>
            <a:off x="762000" y="838200"/>
            <a:ext cx="7391400" cy="5436570"/>
          </a:xfrm>
          <a:prstGeom prst="rect">
            <a:avLst/>
          </a:prstGeom>
          <a:noFill/>
          <a:ln w="9525">
            <a:noFill/>
            <a:miter lim="800000"/>
            <a:headEnd/>
            <a:tailEnd/>
          </a:ln>
        </p:spPr>
      </p:pic>
      <p:sp>
        <p:nvSpPr>
          <p:cNvPr id="4" name="Oval 3"/>
          <p:cNvSpPr/>
          <p:nvPr/>
        </p:nvSpPr>
        <p:spPr bwMode="auto">
          <a:xfrm>
            <a:off x="838200" y="2438400"/>
            <a:ext cx="1371600" cy="457200"/>
          </a:xfrm>
          <a:prstGeom prst="ellipse">
            <a:avLst/>
          </a:prstGeom>
          <a:solidFill>
            <a:schemeClr val="accent1">
              <a:alpha val="0"/>
            </a:schemeClr>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82000" cy="685800"/>
          </a:xfrm>
        </p:spPr>
        <p:txBody>
          <a:bodyPr/>
          <a:lstStyle/>
          <a:p>
            <a:r>
              <a:rPr lang="en-US" dirty="0" smtClean="0"/>
              <a:t>Service Objects (_SVC) - Summary</a:t>
            </a:r>
            <a:endParaRPr lang="en-US" dirty="0"/>
          </a:p>
        </p:txBody>
      </p:sp>
      <p:sp>
        <p:nvSpPr>
          <p:cNvPr id="3" name="Content Placeholder 2"/>
          <p:cNvSpPr>
            <a:spLocks noGrp="1"/>
          </p:cNvSpPr>
          <p:nvPr>
            <p:ph idx="1"/>
          </p:nvPr>
        </p:nvSpPr>
        <p:spPr>
          <a:xfrm>
            <a:off x="304800" y="1524000"/>
            <a:ext cx="8382000" cy="4038600"/>
          </a:xfrm>
        </p:spPr>
        <p:txBody>
          <a:bodyPr/>
          <a:lstStyle/>
          <a:p>
            <a:r>
              <a:rPr lang="en-US" dirty="0" smtClean="0"/>
              <a:t>Service Objects are Read Only access to tables in the system.</a:t>
            </a:r>
          </a:p>
          <a:p>
            <a:r>
              <a:rPr lang="en-US" dirty="0" smtClean="0"/>
              <a:t>Primarily used by the Business Objects (_BUS) to validate fields against other tables.</a:t>
            </a:r>
          </a:p>
          <a:p>
            <a:pPr lvl="1"/>
            <a:r>
              <a:rPr lang="en-US" dirty="0" smtClean="0"/>
              <a:t>Sales Order validates the customer being added to the </a:t>
            </a:r>
            <a:r>
              <a:rPr lang="en-US" dirty="0" err="1" smtClean="0"/>
              <a:t>SO_SalesOrderHeader</a:t>
            </a:r>
            <a:r>
              <a:rPr lang="en-US" dirty="0" smtClean="0"/>
              <a:t> table using the </a:t>
            </a:r>
            <a:r>
              <a:rPr lang="en-US" dirty="0" err="1" smtClean="0"/>
              <a:t>AR_Customer_SVC</a:t>
            </a:r>
            <a:r>
              <a:rPr lang="en-US" dirty="0" smtClean="0"/>
              <a:t> object</a:t>
            </a:r>
          </a:p>
          <a:p>
            <a:pPr lvl="1"/>
            <a:r>
              <a:rPr lang="en-US" dirty="0" smtClean="0"/>
              <a:t>Supports flow of UDFs</a:t>
            </a:r>
          </a:p>
          <a:p>
            <a:r>
              <a:rPr lang="en-US" dirty="0" smtClean="0"/>
              <a:t>Some Service Objects provide other services such as:</a:t>
            </a:r>
          </a:p>
          <a:p>
            <a:pPr lvl="1"/>
            <a:r>
              <a:rPr lang="en-US" dirty="0" smtClean="0"/>
              <a:t>calculating an aging for a customer</a:t>
            </a:r>
          </a:p>
          <a:p>
            <a:pPr lvl="1"/>
            <a:r>
              <a:rPr lang="en-US" dirty="0" smtClean="0"/>
              <a:t>calculating an invoice due date based on a terms code</a:t>
            </a:r>
          </a:p>
          <a:p>
            <a:pPr lvl="2"/>
            <a:r>
              <a:rPr lang="en-US" dirty="0" smtClean="0"/>
              <a:t>SO Sales Order, SO Invoice and AR Invoice all use the </a:t>
            </a:r>
            <a:r>
              <a:rPr lang="en-US" dirty="0" err="1" smtClean="0"/>
              <a:t>AR_TermsCode_SVC.CalcDates</a:t>
            </a:r>
            <a:r>
              <a:rPr lang="en-US" dirty="0" smtClean="0"/>
              <a:t>() method to calculate due date and discount dates</a:t>
            </a:r>
          </a:p>
          <a:p>
            <a:pPr lvl="1"/>
            <a:r>
              <a:rPr lang="en-US" dirty="0" smtClean="0"/>
              <a:t>View Public Methods in Object Reference for desired object and inherited classes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82000" cy="685800"/>
          </a:xfrm>
        </p:spPr>
        <p:txBody>
          <a:bodyPr/>
          <a:lstStyle/>
          <a:p>
            <a:r>
              <a:rPr lang="en-US" dirty="0" smtClean="0"/>
              <a:t>Service Objects (_SVC) - Summary</a:t>
            </a:r>
            <a:endParaRPr lang="en-US" dirty="0"/>
          </a:p>
        </p:txBody>
      </p:sp>
      <p:sp>
        <p:nvSpPr>
          <p:cNvPr id="3" name="Content Placeholder 2"/>
          <p:cNvSpPr>
            <a:spLocks noGrp="1"/>
          </p:cNvSpPr>
          <p:nvPr>
            <p:ph idx="1"/>
          </p:nvPr>
        </p:nvSpPr>
        <p:spPr>
          <a:xfrm>
            <a:off x="304800" y="1524000"/>
            <a:ext cx="8382000" cy="4038600"/>
          </a:xfrm>
        </p:spPr>
        <p:txBody>
          <a:bodyPr/>
          <a:lstStyle/>
          <a:p>
            <a:r>
              <a:rPr lang="en-US" b="1" i="1" dirty="0" smtClean="0"/>
              <a:t>TIP</a:t>
            </a:r>
            <a:r>
              <a:rPr lang="en-US" dirty="0" smtClean="0"/>
              <a:t> – When obtaining an object handle to a Service Object, use </a:t>
            </a:r>
            <a:r>
              <a:rPr lang="en-US" dirty="0" err="1" smtClean="0"/>
              <a:t>oBusObj.GetChildHandle</a:t>
            </a:r>
            <a:r>
              <a:rPr lang="en-US" dirty="0" smtClean="0"/>
              <a:t>(&lt;</a:t>
            </a:r>
            <a:r>
              <a:rPr lang="en-US" dirty="0" err="1" smtClean="0"/>
              <a:t>dataSource</a:t>
            </a:r>
            <a:r>
              <a:rPr lang="en-US" dirty="0" smtClean="0"/>
              <a:t>&gt; As String) rather than </a:t>
            </a:r>
            <a:r>
              <a:rPr lang="en-US" dirty="0" err="1" smtClean="0"/>
              <a:t>oSession.GetObject</a:t>
            </a:r>
            <a:r>
              <a:rPr lang="en-US" dirty="0" smtClean="0"/>
              <a:t>(&lt;</a:t>
            </a:r>
            <a:r>
              <a:rPr lang="en-US" dirty="0" err="1" smtClean="0"/>
              <a:t>serviceObject</a:t>
            </a:r>
            <a:r>
              <a:rPr lang="en-US" dirty="0" smtClean="0"/>
              <a:t> As String) to minimize memory usage.</a:t>
            </a:r>
          </a:p>
          <a:p>
            <a:pPr lvl="1"/>
            <a:r>
              <a:rPr lang="en-US" dirty="0" smtClean="0"/>
              <a:t>First Option – service object is already in memory. May need to do a </a:t>
            </a:r>
            <a:r>
              <a:rPr lang="en-US" dirty="0" err="1" smtClean="0"/>
              <a:t>oSvc.ReadAdditional</a:t>
            </a:r>
            <a:r>
              <a:rPr lang="en-US" dirty="0" smtClean="0"/>
              <a:t>(&lt;</a:t>
            </a:r>
            <a:r>
              <a:rPr lang="en-US" dirty="0" err="1" smtClean="0"/>
              <a:t>dataSource</a:t>
            </a:r>
            <a:r>
              <a:rPr lang="en-US" dirty="0" smtClean="0"/>
              <a:t> As String) OR .Find() to populate data </a:t>
            </a:r>
          </a:p>
          <a:p>
            <a:pPr lvl="1"/>
            <a:r>
              <a:rPr lang="en-US" dirty="0" smtClean="0"/>
              <a:t>Second Option – creates a new copy of the object in memory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Objects (Key Methods() and Properties)</a:t>
            </a:r>
            <a:endParaRPr lang="en-US" dirty="0"/>
          </a:p>
        </p:txBody>
      </p:sp>
      <p:sp>
        <p:nvSpPr>
          <p:cNvPr id="3" name="Content Placeholder 2"/>
          <p:cNvSpPr>
            <a:spLocks noGrp="1"/>
          </p:cNvSpPr>
          <p:nvPr>
            <p:ph idx="1"/>
          </p:nvPr>
        </p:nvSpPr>
        <p:spPr/>
        <p:txBody>
          <a:bodyPr/>
          <a:lstStyle/>
          <a:p>
            <a:r>
              <a:rPr lang="en-US" dirty="0" err="1" smtClean="0"/>
              <a:t>MoveFirst</a:t>
            </a:r>
            <a:r>
              <a:rPr lang="en-US" dirty="0" smtClean="0"/>
              <a:t>(); </a:t>
            </a:r>
            <a:r>
              <a:rPr lang="en-US" dirty="0" err="1" smtClean="0"/>
              <a:t>MoveNext</a:t>
            </a:r>
            <a:r>
              <a:rPr lang="en-US" dirty="0" smtClean="0"/>
              <a:t>(); </a:t>
            </a:r>
            <a:r>
              <a:rPr lang="en-US" dirty="0" err="1" smtClean="0"/>
              <a:t>MoveLast</a:t>
            </a:r>
            <a:r>
              <a:rPr lang="en-US" dirty="0" smtClean="0"/>
              <a:t>(); </a:t>
            </a:r>
            <a:r>
              <a:rPr lang="en-US" dirty="0" err="1" smtClean="0"/>
              <a:t>MovePrevious</a:t>
            </a:r>
            <a:r>
              <a:rPr lang="en-US" dirty="0" smtClean="0"/>
              <a:t>()</a:t>
            </a:r>
          </a:p>
          <a:p>
            <a:r>
              <a:rPr lang="en-US" dirty="0" err="1" smtClean="0"/>
              <a:t>GetKeyColumns</a:t>
            </a:r>
            <a:r>
              <a:rPr lang="en-US" dirty="0" smtClean="0"/>
              <a:t>() As String – Helper Method</a:t>
            </a:r>
          </a:p>
          <a:p>
            <a:r>
              <a:rPr lang="en-US" dirty="0" err="1" smtClean="0"/>
              <a:t>GetColumns</a:t>
            </a:r>
            <a:r>
              <a:rPr lang="en-US" dirty="0" smtClean="0"/>
              <a:t>() As String – Helper Method</a:t>
            </a:r>
          </a:p>
          <a:p>
            <a:r>
              <a:rPr lang="en-US" dirty="0" err="1" smtClean="0"/>
              <a:t>SetKeyValue</a:t>
            </a:r>
            <a:r>
              <a:rPr lang="en-US" dirty="0" smtClean="0"/>
              <a:t>(&lt;</a:t>
            </a:r>
            <a:r>
              <a:rPr lang="en-US" dirty="0" err="1" smtClean="0"/>
              <a:t>keyColumn</a:t>
            </a:r>
            <a:r>
              <a:rPr lang="en-US" dirty="0" smtClean="0"/>
              <a:t> As String&gt;, &lt;</a:t>
            </a:r>
            <a:r>
              <a:rPr lang="en-US" dirty="0" err="1" smtClean="0"/>
              <a:t>keyValue</a:t>
            </a:r>
            <a:r>
              <a:rPr lang="en-US" dirty="0" smtClean="0"/>
              <a:t> As String)</a:t>
            </a:r>
          </a:p>
          <a:p>
            <a:r>
              <a:rPr lang="en-US" dirty="0" smtClean="0"/>
              <a:t>Find() - no arguments, must use </a:t>
            </a:r>
            <a:r>
              <a:rPr lang="en-US" dirty="0" err="1" smtClean="0"/>
              <a:t>SetKeyValue</a:t>
            </a:r>
            <a:r>
              <a:rPr lang="en-US" dirty="0" smtClean="0"/>
              <a:t>() for each key column</a:t>
            </a:r>
            <a:br>
              <a:rPr lang="en-US" dirty="0" smtClean="0"/>
            </a:br>
            <a:r>
              <a:rPr lang="en-US" dirty="0" smtClean="0"/>
              <a:t>Find(&lt;</a:t>
            </a:r>
            <a:r>
              <a:rPr lang="en-US" dirty="0" err="1" smtClean="0"/>
              <a:t>keyValue</a:t>
            </a:r>
            <a:r>
              <a:rPr lang="en-US" dirty="0" smtClean="0"/>
              <a:t> as String&gt;)  - only used on single column keys</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Objects (Key Methods() and Properties)</a:t>
            </a:r>
            <a:endParaRPr lang="en-US" dirty="0"/>
          </a:p>
        </p:txBody>
      </p:sp>
      <p:sp>
        <p:nvSpPr>
          <p:cNvPr id="3" name="Content Placeholder 2"/>
          <p:cNvSpPr>
            <a:spLocks noGrp="1"/>
          </p:cNvSpPr>
          <p:nvPr>
            <p:ph idx="1"/>
          </p:nvPr>
        </p:nvSpPr>
        <p:spPr/>
        <p:txBody>
          <a:bodyPr/>
          <a:lstStyle/>
          <a:p>
            <a:r>
              <a:rPr lang="en-US" dirty="0" err="1" smtClean="0"/>
              <a:t>GetValue</a:t>
            </a:r>
            <a:r>
              <a:rPr lang="en-US" dirty="0" smtClean="0"/>
              <a:t>(&lt;column As String&gt;, &lt;</a:t>
            </a:r>
            <a:r>
              <a:rPr lang="en-US" dirty="0" err="1" smtClean="0"/>
              <a:t>val</a:t>
            </a:r>
            <a:r>
              <a:rPr lang="en-US" dirty="0" smtClean="0"/>
              <a:t> As String OR Numeric)</a:t>
            </a:r>
          </a:p>
          <a:p>
            <a:r>
              <a:rPr lang="en-US" dirty="0" err="1" smtClean="0"/>
              <a:t>GetRecord</a:t>
            </a:r>
            <a:r>
              <a:rPr lang="en-US" dirty="0" smtClean="0"/>
              <a:t>(&lt;</a:t>
            </a:r>
            <a:r>
              <a:rPr lang="en-US" dirty="0" err="1" smtClean="0"/>
              <a:t>rec</a:t>
            </a:r>
            <a:r>
              <a:rPr lang="en-US" dirty="0" smtClean="0"/>
              <a:t> As String&gt;, &lt;</a:t>
            </a:r>
            <a:r>
              <a:rPr lang="en-US" dirty="0" err="1" smtClean="0"/>
              <a:t>pvx</a:t>
            </a:r>
            <a:r>
              <a:rPr lang="en-US" dirty="0" smtClean="0"/>
              <a:t> IOL - not useful in scripting instead use </a:t>
            </a:r>
            <a:r>
              <a:rPr lang="en-US" dirty="0" err="1" smtClean="0"/>
              <a:t>GetColumns</a:t>
            </a:r>
            <a:r>
              <a:rPr lang="en-US" dirty="0" smtClean="0"/>
              <a:t>()&gt;)</a:t>
            </a:r>
          </a:p>
          <a:p>
            <a:r>
              <a:rPr lang="en-US" dirty="0" err="1" smtClean="0"/>
              <a:t>SetBrowseFilter</a:t>
            </a:r>
            <a:r>
              <a:rPr lang="en-US" dirty="0" smtClean="0"/>
              <a:t>(&lt;first n characters to filter As String&gt;)</a:t>
            </a:r>
          </a:p>
          <a:p>
            <a:r>
              <a:rPr lang="en-US" dirty="0" smtClean="0"/>
              <a:t>BOF; EOF – indicates whether or not the row pointer is at the beginning or end of file respectively</a:t>
            </a:r>
          </a:p>
          <a:p>
            <a:r>
              <a:rPr lang="en-US" dirty="0" err="1" smtClean="0"/>
              <a:t>LastErrorNum</a:t>
            </a:r>
            <a:r>
              <a:rPr lang="en-US" dirty="0" smtClean="0"/>
              <a:t>, </a:t>
            </a:r>
            <a:r>
              <a:rPr lang="en-US" dirty="0" err="1" smtClean="0"/>
              <a:t>LastErrorMsg</a:t>
            </a:r>
            <a:r>
              <a:rPr lang="en-US" dirty="0" smtClean="0"/>
              <a:t> As String – contains error code and message of last error that occurred.  </a:t>
            </a:r>
            <a:r>
              <a:rPr lang="en-US" b="1" i="1" dirty="0" smtClean="0"/>
              <a:t>TIP</a:t>
            </a:r>
            <a:r>
              <a:rPr lang="en-US" dirty="0" smtClean="0"/>
              <a:t> - May not be based on the last operation if successful.  (NOTE: These properties are in ALL object types and should be checked on failed method calls)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 – Service Object (</a:t>
            </a:r>
            <a:r>
              <a:rPr lang="en-US" dirty="0" err="1" smtClean="0"/>
              <a:t>AR_Customer_svc</a:t>
            </a:r>
            <a:r>
              <a:rPr lang="en-US" dirty="0" smtClean="0"/>
              <a:t>)</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Appendix</a:t>
            </a:r>
            <a:r>
              <a:rPr lang="en-US" dirty="0" smtClean="0"/>
              <a:t> – To have a look at some background info</a:t>
            </a:r>
          </a:p>
          <a:p>
            <a:r>
              <a:rPr lang="en-US" dirty="0" smtClean="0">
                <a:hlinkClick r:id="rId3" action="ppaction://hlinkfile"/>
              </a:rPr>
              <a:t>Service_AR_Customer_svc.txt</a:t>
            </a:r>
            <a:r>
              <a:rPr lang="en-US" dirty="0" smtClean="0"/>
              <a:t> – Service Object Script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82000" cy="685800"/>
          </a:xfrm>
        </p:spPr>
        <p:txBody>
          <a:bodyPr/>
          <a:lstStyle/>
          <a:p>
            <a:r>
              <a:rPr lang="en-US" dirty="0" smtClean="0"/>
              <a:t>Business Objects (_BUS) - Summary</a:t>
            </a:r>
            <a:endParaRPr lang="en-US" dirty="0"/>
          </a:p>
        </p:txBody>
      </p:sp>
      <p:sp>
        <p:nvSpPr>
          <p:cNvPr id="3" name="Content Placeholder 2"/>
          <p:cNvSpPr>
            <a:spLocks noGrp="1"/>
          </p:cNvSpPr>
          <p:nvPr>
            <p:ph idx="1"/>
          </p:nvPr>
        </p:nvSpPr>
        <p:spPr>
          <a:xfrm>
            <a:off x="304800" y="1600200"/>
            <a:ext cx="8382000" cy="4038600"/>
          </a:xfrm>
        </p:spPr>
        <p:txBody>
          <a:bodyPr/>
          <a:lstStyle/>
          <a:p>
            <a:r>
              <a:rPr lang="en-US" dirty="0" smtClean="0"/>
              <a:t>Business Objects enforce all of the business rules for adding data into the system.</a:t>
            </a:r>
          </a:p>
          <a:p>
            <a:r>
              <a:rPr lang="en-US" b="1" i="1" dirty="0" smtClean="0"/>
              <a:t>Behavior can be changed via User-Defined Scripting!!</a:t>
            </a:r>
          </a:p>
          <a:p>
            <a:r>
              <a:rPr lang="en-US" dirty="0" smtClean="0"/>
              <a:t>Always use Business Objects rather than writing directly to the database to ensure the integrity of the system</a:t>
            </a:r>
          </a:p>
          <a:p>
            <a:r>
              <a:rPr lang="en-US" dirty="0" smtClean="0"/>
              <a:t>VI uses the Business Objects to import data as does the User Interface (UI) of Sage </a:t>
            </a:r>
            <a:r>
              <a:rPr lang="en-US" dirty="0" smtClean="0"/>
              <a:t>100</a:t>
            </a:r>
            <a:endParaRPr lang="en-US" dirty="0" smtClean="0"/>
          </a:p>
          <a:p>
            <a:r>
              <a:rPr lang="en-US" dirty="0" smtClean="0"/>
              <a:t>Some history tables have business objects defined, </a:t>
            </a:r>
            <a:r>
              <a:rPr lang="en-US" i="1" dirty="0" smtClean="0"/>
              <a:t>BUT</a:t>
            </a:r>
            <a:r>
              <a:rPr lang="en-US" dirty="0" smtClean="0"/>
              <a:t> are for migrating a customer from another system to Sage </a:t>
            </a:r>
            <a:r>
              <a:rPr lang="en-US" dirty="0" smtClean="0"/>
              <a:t>100.  </a:t>
            </a:r>
            <a:r>
              <a:rPr lang="en-US" dirty="0" smtClean="0"/>
              <a:t>Best practice is to use data entry tables and process through the updates (which can all be automated) to get data into history tables.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Objects - Key Methods() and Properties</a:t>
            </a:r>
            <a:endParaRPr lang="en-US" dirty="0"/>
          </a:p>
        </p:txBody>
      </p:sp>
      <p:sp>
        <p:nvSpPr>
          <p:cNvPr id="3" name="Content Placeholder 2"/>
          <p:cNvSpPr>
            <a:spLocks noGrp="1"/>
          </p:cNvSpPr>
          <p:nvPr>
            <p:ph idx="1"/>
          </p:nvPr>
        </p:nvSpPr>
        <p:spPr/>
        <p:txBody>
          <a:bodyPr/>
          <a:lstStyle/>
          <a:p>
            <a:r>
              <a:rPr lang="en-US" dirty="0" smtClean="0"/>
              <a:t>Inherits all Service Object methods and properties</a:t>
            </a:r>
          </a:p>
          <a:p>
            <a:r>
              <a:rPr lang="en-US" dirty="0" err="1" smtClean="0"/>
              <a:t>SetKey</a:t>
            </a:r>
            <a:r>
              <a:rPr lang="en-US" dirty="0" smtClean="0"/>
              <a:t>() - Same as Find (with or without arguments, but used to place a row into an </a:t>
            </a:r>
            <a:r>
              <a:rPr lang="en-US" dirty="0" err="1" smtClean="0"/>
              <a:t>EditState</a:t>
            </a:r>
            <a:r>
              <a:rPr lang="en-US" dirty="0" smtClean="0"/>
              <a:t> for new rows)</a:t>
            </a:r>
          </a:p>
          <a:p>
            <a:r>
              <a:rPr lang="en-US" dirty="0" err="1" smtClean="0"/>
              <a:t>SetValue</a:t>
            </a:r>
            <a:r>
              <a:rPr lang="en-US" dirty="0" smtClean="0"/>
              <a:t>(&lt;column As String&gt;, &lt;</a:t>
            </a:r>
            <a:r>
              <a:rPr lang="en-US" dirty="0" err="1" smtClean="0"/>
              <a:t>val</a:t>
            </a:r>
            <a:r>
              <a:rPr lang="en-US" dirty="0" smtClean="0"/>
              <a:t> As String or Numeric&gt;)</a:t>
            </a:r>
          </a:p>
          <a:p>
            <a:r>
              <a:rPr lang="en-US" dirty="0" smtClean="0"/>
              <a:t>Write() - saves changes</a:t>
            </a:r>
          </a:p>
          <a:p>
            <a:r>
              <a:rPr lang="en-US" dirty="0" smtClean="0"/>
              <a:t>Delete() - deletes current row</a:t>
            </a:r>
          </a:p>
          <a:p>
            <a:r>
              <a:rPr lang="en-US" dirty="0" smtClean="0"/>
              <a:t>Clear() - takes row out of edit state and discards any changes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Objects - Key Methods() and Properties</a:t>
            </a:r>
            <a:endParaRPr lang="en-US" dirty="0"/>
          </a:p>
        </p:txBody>
      </p:sp>
      <p:sp>
        <p:nvSpPr>
          <p:cNvPr id="3" name="Content Placeholder 2"/>
          <p:cNvSpPr>
            <a:spLocks noGrp="1"/>
          </p:cNvSpPr>
          <p:nvPr>
            <p:ph idx="1"/>
          </p:nvPr>
        </p:nvSpPr>
        <p:spPr/>
        <p:txBody>
          <a:bodyPr/>
          <a:lstStyle/>
          <a:p>
            <a:r>
              <a:rPr lang="en-US" dirty="0" err="1" smtClean="0"/>
              <a:t>GetDataSources</a:t>
            </a:r>
            <a:r>
              <a:rPr lang="en-US" dirty="0" smtClean="0"/>
              <a:t>() As String - returns list of columns that validate against a Service object</a:t>
            </a:r>
          </a:p>
          <a:p>
            <a:r>
              <a:rPr lang="en-US" dirty="0" err="1" smtClean="0"/>
              <a:t>GetChildHandle</a:t>
            </a:r>
            <a:r>
              <a:rPr lang="en-US" dirty="0" smtClean="0"/>
              <a:t>(&lt;data source As String&gt;) As Object - returns an Object handle to a Service Object</a:t>
            </a:r>
          </a:p>
          <a:p>
            <a:r>
              <a:rPr lang="en-US" dirty="0" err="1" smtClean="0"/>
              <a:t>ReadAdditonal</a:t>
            </a:r>
            <a:r>
              <a:rPr lang="en-US" dirty="0" smtClean="0"/>
              <a:t>() - reads ALL child data sources for current row</a:t>
            </a:r>
            <a:br>
              <a:rPr lang="en-US" dirty="0" smtClean="0"/>
            </a:br>
            <a:r>
              <a:rPr lang="en-US" dirty="0" err="1" smtClean="0"/>
              <a:t>ReadAdditional</a:t>
            </a:r>
            <a:r>
              <a:rPr lang="en-US" dirty="0" smtClean="0"/>
              <a:t>(&lt;data source As String&gt;) - read specified data source</a:t>
            </a:r>
          </a:p>
          <a:p>
            <a:r>
              <a:rPr lang="en-US" dirty="0" err="1" smtClean="0"/>
              <a:t>SetCopyKeyValue</a:t>
            </a:r>
            <a:r>
              <a:rPr lang="en-US" dirty="0" smtClean="0"/>
              <a:t>(&lt;</a:t>
            </a:r>
            <a:r>
              <a:rPr lang="en-US" dirty="0" err="1" smtClean="0"/>
              <a:t>keyColumn</a:t>
            </a:r>
            <a:r>
              <a:rPr lang="en-US" dirty="0" smtClean="0"/>
              <a:t> As String&gt;, &lt;</a:t>
            </a:r>
            <a:r>
              <a:rPr lang="en-US" dirty="0" err="1" smtClean="0"/>
              <a:t>keyValue</a:t>
            </a:r>
            <a:r>
              <a:rPr lang="en-US" dirty="0" smtClean="0"/>
              <a:t> As String&gt;)</a:t>
            </a:r>
          </a:p>
          <a:p>
            <a:r>
              <a:rPr lang="en-US" dirty="0" err="1" smtClean="0"/>
              <a:t>CopyFrom</a:t>
            </a:r>
            <a:r>
              <a:rPr lang="en-US" dirty="0" smtClean="0"/>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Objects - Key Methods() and Properties</a:t>
            </a:r>
            <a:endParaRPr lang="en-US" dirty="0"/>
          </a:p>
        </p:txBody>
      </p:sp>
      <p:sp>
        <p:nvSpPr>
          <p:cNvPr id="3" name="Content Placeholder 2"/>
          <p:cNvSpPr>
            <a:spLocks noGrp="1"/>
          </p:cNvSpPr>
          <p:nvPr>
            <p:ph idx="1"/>
          </p:nvPr>
        </p:nvSpPr>
        <p:spPr/>
        <p:txBody>
          <a:bodyPr/>
          <a:lstStyle/>
          <a:p>
            <a:r>
              <a:rPr lang="en-US" dirty="0" err="1" smtClean="0"/>
              <a:t>EditState</a:t>
            </a:r>
            <a:r>
              <a:rPr lang="en-US" dirty="0" smtClean="0"/>
              <a:t> – 0 if no record in memory; 1 if existing record; 2 if new record</a:t>
            </a:r>
          </a:p>
          <a:p>
            <a:r>
              <a:rPr lang="en-US" dirty="0" err="1" smtClean="0"/>
              <a:t>RecordChanged</a:t>
            </a:r>
            <a:r>
              <a:rPr lang="en-US" dirty="0" smtClean="0"/>
              <a:t> – 0 if no changes, 1 if record has changed</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1143000"/>
            <a:ext cx="8382000" cy="762000"/>
          </a:xfrm>
        </p:spPr>
        <p:txBody>
          <a:bodyPr/>
          <a:lstStyle/>
          <a:p>
            <a:pPr eaLnBrk="1" hangingPunct="1"/>
            <a:r>
              <a:rPr lang="en-US" smtClean="0"/>
              <a:t>CPE Credit</a:t>
            </a:r>
          </a:p>
        </p:txBody>
      </p:sp>
      <p:sp>
        <p:nvSpPr>
          <p:cNvPr id="31747" name="Rectangle 3"/>
          <p:cNvSpPr>
            <a:spLocks noGrp="1" noChangeArrowheads="1"/>
          </p:cNvSpPr>
          <p:nvPr>
            <p:ph type="body" idx="1"/>
          </p:nvPr>
        </p:nvSpPr>
        <p:spPr>
          <a:xfrm>
            <a:off x="381000" y="1905000"/>
            <a:ext cx="8458200" cy="4419600"/>
          </a:xfrm>
        </p:spPr>
        <p:txBody>
          <a:bodyPr/>
          <a:lstStyle/>
          <a:p>
            <a:pPr eaLnBrk="1" hangingPunct="1"/>
            <a:r>
              <a:rPr lang="en-US" dirty="0" smtClean="0"/>
              <a:t>In order to receive CPE credit for this session, you must be present for the entire session. </a:t>
            </a:r>
          </a:p>
          <a:p>
            <a:pPr lvl="1" eaLnBrk="1" hangingPunct="1"/>
            <a:r>
              <a:rPr lang="en-US" sz="1800" dirty="0" smtClean="0"/>
              <a:t>Session Code: </a:t>
            </a:r>
            <a:r>
              <a:rPr lang="en-US" sz="1800" b="1" dirty="0" smtClean="0"/>
              <a:t>P-ERP22B (Monday) OR P-ERP22 (Tuesday) </a:t>
            </a:r>
          </a:p>
          <a:p>
            <a:pPr lvl="1" eaLnBrk="1" hangingPunct="1"/>
            <a:r>
              <a:rPr lang="en-US" sz="1800" dirty="0" smtClean="0"/>
              <a:t>Recommended CPE Credit = </a:t>
            </a:r>
            <a:r>
              <a:rPr lang="en-US" sz="1800" b="1" dirty="0" smtClean="0"/>
              <a:t>1</a:t>
            </a:r>
          </a:p>
          <a:p>
            <a:pPr lvl="1" eaLnBrk="1" hangingPunct="1"/>
            <a:r>
              <a:rPr lang="en-US" sz="1800" dirty="0" smtClean="0"/>
              <a:t>Delivery Method = Group Live</a:t>
            </a:r>
          </a:p>
          <a:p>
            <a:pPr lvl="1" eaLnBrk="1" hangingPunct="1"/>
            <a:r>
              <a:rPr lang="en-US" sz="1800" dirty="0" smtClean="0"/>
              <a:t>Field of Study = Specialized Knowledge and Applications </a:t>
            </a:r>
          </a:p>
          <a:p>
            <a:pPr eaLnBrk="1" hangingPunct="1"/>
            <a:r>
              <a:rPr lang="en-US" dirty="0" smtClean="0"/>
              <a:t>Visit the Sage </a:t>
            </a:r>
            <a:r>
              <a:rPr lang="en-US" dirty="0" err="1" smtClean="0"/>
              <a:t>SummitConnect</a:t>
            </a:r>
            <a:r>
              <a:rPr lang="en-US" dirty="0" smtClean="0"/>
              <a:t> kiosks to enter CPE credit during the 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 – Business Object </a:t>
            </a:r>
            <a:r>
              <a:rPr lang="en-US" sz="2000" dirty="0" smtClean="0"/>
              <a:t>(</a:t>
            </a:r>
            <a:r>
              <a:rPr lang="en-US" sz="2000" dirty="0" err="1" smtClean="0"/>
              <a:t>AR_Customer_bus</a:t>
            </a:r>
            <a:r>
              <a:rPr lang="en-US" sz="2000" dirty="0" smtClean="0"/>
              <a:t>)</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Business_AR_Customer_bus.txt</a:t>
            </a:r>
            <a:r>
              <a:rPr lang="en-US" dirty="0" smtClean="0"/>
              <a:t> – Business Object Script – Existing Customer</a:t>
            </a:r>
          </a:p>
          <a:p>
            <a:r>
              <a:rPr lang="en-US" dirty="0" smtClean="0">
                <a:hlinkClick r:id="rId3" action="ppaction://hlinkfile"/>
              </a:rPr>
              <a:t>NewRecord_AR_Customer_bus.txt</a:t>
            </a:r>
            <a:r>
              <a:rPr lang="en-US" dirty="0" smtClean="0"/>
              <a:t> – Business Object – Create New Customer (</a:t>
            </a:r>
            <a:r>
              <a:rPr lang="en-US" dirty="0" err="1" smtClean="0"/>
              <a:t>GetNextCustomerNo</a:t>
            </a:r>
            <a:r>
              <a:rPr lang="en-US" dirty="0" smtClean="0"/>
              <a:t>(); </a:t>
            </a:r>
            <a:r>
              <a:rPr lang="en-US" dirty="0" err="1" smtClean="0"/>
              <a:t>CopyFrom</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143000"/>
            <a:ext cx="8382000" cy="762000"/>
          </a:xfrm>
        </p:spPr>
        <p:txBody>
          <a:bodyPr/>
          <a:lstStyle/>
          <a:p>
            <a:pPr eaLnBrk="1" hangingPunct="1"/>
            <a:r>
              <a:rPr lang="en-US" dirty="0" smtClean="0"/>
              <a:t>Summary - Service and Business Objects</a:t>
            </a:r>
          </a:p>
        </p:txBody>
      </p:sp>
      <p:sp>
        <p:nvSpPr>
          <p:cNvPr id="48131" name="Rectangle 3"/>
          <p:cNvSpPr>
            <a:spLocks noGrp="1" noChangeArrowheads="1"/>
          </p:cNvSpPr>
          <p:nvPr>
            <p:ph type="body" idx="1"/>
          </p:nvPr>
        </p:nvSpPr>
        <p:spPr/>
        <p:txBody>
          <a:bodyPr/>
          <a:lstStyle/>
          <a:p>
            <a:pPr eaLnBrk="1" hangingPunct="1"/>
            <a:r>
              <a:rPr lang="en-US" dirty="0" smtClean="0"/>
              <a:t>Service Objects – Read Only</a:t>
            </a:r>
          </a:p>
          <a:p>
            <a:pPr lvl="1" eaLnBrk="1" hangingPunct="1"/>
            <a:r>
              <a:rPr lang="en-US" dirty="0" err="1" smtClean="0"/>
              <a:t>SetKeyValue</a:t>
            </a:r>
            <a:r>
              <a:rPr lang="en-US" dirty="0" smtClean="0"/>
              <a:t>()</a:t>
            </a:r>
          </a:p>
          <a:p>
            <a:pPr lvl="1" eaLnBrk="1" hangingPunct="1"/>
            <a:r>
              <a:rPr lang="en-US" dirty="0" smtClean="0"/>
              <a:t>Find()</a:t>
            </a:r>
          </a:p>
          <a:p>
            <a:pPr lvl="1" eaLnBrk="1" hangingPunct="1"/>
            <a:r>
              <a:rPr lang="en-US" dirty="0" err="1" smtClean="0"/>
              <a:t>GetValue</a:t>
            </a:r>
            <a:r>
              <a:rPr lang="en-US" dirty="0" smtClean="0"/>
              <a:t>()</a:t>
            </a:r>
          </a:p>
          <a:p>
            <a:pPr eaLnBrk="1" hangingPunct="1"/>
            <a:r>
              <a:rPr lang="en-US" dirty="0" smtClean="0"/>
              <a:t>Business Objects – Read/Write/Delete</a:t>
            </a:r>
          </a:p>
          <a:p>
            <a:pPr lvl="1" eaLnBrk="1" hangingPunct="1"/>
            <a:r>
              <a:rPr lang="en-US" dirty="0" err="1" smtClean="0"/>
              <a:t>SetKeyValue</a:t>
            </a:r>
            <a:r>
              <a:rPr lang="en-US" dirty="0" smtClean="0"/>
              <a:t>()</a:t>
            </a:r>
          </a:p>
          <a:p>
            <a:pPr lvl="1" eaLnBrk="1" hangingPunct="1"/>
            <a:r>
              <a:rPr lang="en-US" dirty="0" err="1" smtClean="0"/>
              <a:t>SetKey</a:t>
            </a:r>
            <a:r>
              <a:rPr lang="en-US" dirty="0" smtClean="0"/>
              <a:t>()</a:t>
            </a:r>
          </a:p>
          <a:p>
            <a:pPr lvl="1" eaLnBrk="1" hangingPunct="1"/>
            <a:r>
              <a:rPr lang="en-US" dirty="0" err="1" smtClean="0"/>
              <a:t>GetValue</a:t>
            </a:r>
            <a:r>
              <a:rPr lang="en-US" dirty="0" smtClean="0"/>
              <a:t>()</a:t>
            </a:r>
          </a:p>
          <a:p>
            <a:pPr lvl="1" eaLnBrk="1" hangingPunct="1"/>
            <a:r>
              <a:rPr lang="en-US" dirty="0" err="1" smtClean="0"/>
              <a:t>SetValue</a:t>
            </a:r>
            <a:r>
              <a:rPr lang="en-US" dirty="0" smtClean="0"/>
              <a:t>()</a:t>
            </a:r>
          </a:p>
          <a:p>
            <a:pPr lvl="1" eaLnBrk="1" hangingPunct="1"/>
            <a:r>
              <a:rPr lang="en-US" dirty="0" smtClean="0"/>
              <a:t>Write()</a:t>
            </a:r>
          </a:p>
          <a:p>
            <a:pPr lvl="1" eaLnBrk="1" hangingPunct="1"/>
            <a:r>
              <a:rPr lang="en-US" dirty="0" smtClean="0"/>
              <a:t>Delete()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143000"/>
            <a:ext cx="8382000" cy="762000"/>
          </a:xfrm>
        </p:spPr>
        <p:txBody>
          <a:bodyPr/>
          <a:lstStyle/>
          <a:p>
            <a:pPr eaLnBrk="1" hangingPunct="1"/>
            <a:r>
              <a:rPr lang="en-US" dirty="0" smtClean="0"/>
              <a:t>Summary - Service and Business Objects</a:t>
            </a:r>
          </a:p>
        </p:txBody>
      </p:sp>
      <p:sp>
        <p:nvSpPr>
          <p:cNvPr id="48131" name="Rectangle 3"/>
          <p:cNvSpPr>
            <a:spLocks noGrp="1" noChangeArrowheads="1"/>
          </p:cNvSpPr>
          <p:nvPr>
            <p:ph type="body" idx="1"/>
          </p:nvPr>
        </p:nvSpPr>
        <p:spPr/>
        <p:txBody>
          <a:bodyPr/>
          <a:lstStyle/>
          <a:p>
            <a:pPr eaLnBrk="1" hangingPunct="1"/>
            <a:r>
              <a:rPr lang="en-US" dirty="0" smtClean="0"/>
              <a:t>Service Objects – What we’ve done</a:t>
            </a:r>
          </a:p>
          <a:p>
            <a:pPr lvl="1" eaLnBrk="1" hangingPunct="1"/>
            <a:r>
              <a:rPr lang="en-US" dirty="0" smtClean="0"/>
              <a:t>Browsed rows with and without a browse filter</a:t>
            </a:r>
          </a:p>
          <a:p>
            <a:pPr lvl="1" eaLnBrk="1" hangingPunct="1"/>
            <a:r>
              <a:rPr lang="en-US" dirty="0" smtClean="0"/>
              <a:t>Examined BOF and EOF</a:t>
            </a:r>
          </a:p>
          <a:p>
            <a:pPr lvl="1" eaLnBrk="1" hangingPunct="1"/>
            <a:r>
              <a:rPr lang="en-US" dirty="0" smtClean="0"/>
              <a:t>Found a specific row and retrieved a value</a:t>
            </a:r>
          </a:p>
          <a:p>
            <a:pPr lvl="1" eaLnBrk="1" hangingPunct="1"/>
            <a:r>
              <a:rPr lang="en-US" dirty="0" smtClean="0"/>
              <a:t>Used a While/Wend loop to calculate over 90 day balance for division 01</a:t>
            </a:r>
          </a:p>
          <a:p>
            <a:pPr eaLnBrk="1" hangingPunct="1"/>
            <a:r>
              <a:rPr lang="en-US" dirty="0" smtClean="0"/>
              <a:t>Business Objects – What we’ve done</a:t>
            </a:r>
          </a:p>
          <a:p>
            <a:pPr lvl="1" eaLnBrk="1" hangingPunct="1"/>
            <a:r>
              <a:rPr lang="en-US" dirty="0" smtClean="0"/>
              <a:t>Edited an existing record; examined a failed </a:t>
            </a:r>
            <a:r>
              <a:rPr lang="en-US" dirty="0" err="1" smtClean="0"/>
              <a:t>SetValue</a:t>
            </a:r>
            <a:r>
              <a:rPr lang="en-US" dirty="0" smtClean="0"/>
              <a:t>() and Delete() method call</a:t>
            </a:r>
          </a:p>
          <a:p>
            <a:pPr lvl="1" eaLnBrk="1" hangingPunct="1"/>
            <a:r>
              <a:rPr lang="en-US" dirty="0" smtClean="0"/>
              <a:t>Created a new customer; used </a:t>
            </a:r>
            <a:r>
              <a:rPr lang="en-US" dirty="0" err="1" smtClean="0"/>
              <a:t>GetNextCustomerNo</a:t>
            </a:r>
            <a:r>
              <a:rPr lang="en-US" dirty="0" smtClean="0"/>
              <a:t>; used </a:t>
            </a:r>
            <a:r>
              <a:rPr lang="en-US" dirty="0" err="1" smtClean="0"/>
              <a:t>SetCopyKeyValue</a:t>
            </a:r>
            <a:r>
              <a:rPr lang="en-US" dirty="0" smtClean="0"/>
              <a:t>() and </a:t>
            </a:r>
            <a:r>
              <a:rPr lang="en-US" dirty="0" err="1" smtClean="0"/>
              <a:t>CopyFrom</a:t>
            </a:r>
            <a:r>
              <a:rPr lang="en-US" dirty="0" smtClean="0"/>
              <a:t>() methods</a:t>
            </a:r>
          </a:p>
          <a:p>
            <a:pPr lvl="1" eaLnBrk="1" hangingPunct="1"/>
            <a:r>
              <a:rPr lang="en-US" dirty="0" smtClean="0"/>
              <a:t>Saw how to use </a:t>
            </a:r>
            <a:r>
              <a:rPr lang="en-US" dirty="0" err="1" smtClean="0"/>
              <a:t>GetChildHandle</a:t>
            </a:r>
            <a:r>
              <a:rPr lang="en-US" dirty="0" smtClean="0"/>
              <a:t>() to get a service object handle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Objects (Line Entry) - Key Methods and Properties</a:t>
            </a:r>
            <a:endParaRPr lang="en-US" dirty="0"/>
          </a:p>
        </p:txBody>
      </p:sp>
      <p:sp>
        <p:nvSpPr>
          <p:cNvPr id="3" name="Content Placeholder 2"/>
          <p:cNvSpPr>
            <a:spLocks noGrp="1"/>
          </p:cNvSpPr>
          <p:nvPr>
            <p:ph idx="1"/>
          </p:nvPr>
        </p:nvSpPr>
        <p:spPr/>
        <p:txBody>
          <a:bodyPr/>
          <a:lstStyle/>
          <a:p>
            <a:r>
              <a:rPr lang="en-US" dirty="0" err="1" smtClean="0"/>
              <a:t>AddLine</a:t>
            </a:r>
            <a:r>
              <a:rPr lang="en-US" dirty="0" smtClean="0"/>
              <a:t>()  - creates a new, empty line with default values</a:t>
            </a:r>
          </a:p>
          <a:p>
            <a:r>
              <a:rPr lang="en-US" dirty="0" smtClean="0"/>
              <a:t>Lines – object handle to the detail business object</a:t>
            </a:r>
          </a:p>
          <a:p>
            <a:pPr lvl="1"/>
            <a:r>
              <a:rPr lang="en-US" dirty="0" smtClean="0"/>
              <a:t>Set </a:t>
            </a:r>
            <a:r>
              <a:rPr lang="en-US" dirty="0" err="1" smtClean="0"/>
              <a:t>oLines</a:t>
            </a:r>
            <a:r>
              <a:rPr lang="en-US" dirty="0" smtClean="0"/>
              <a:t> = </a:t>
            </a:r>
            <a:r>
              <a:rPr lang="en-US" dirty="0" err="1" smtClean="0"/>
              <a:t>oBusObj.AsObject</a:t>
            </a:r>
            <a:r>
              <a:rPr lang="en-US" dirty="0" smtClean="0"/>
              <a:t>(</a:t>
            </a:r>
            <a:r>
              <a:rPr lang="en-US" dirty="0" err="1" smtClean="0"/>
              <a:t>oBusObj.Lines</a:t>
            </a:r>
            <a:r>
              <a:rPr lang="en-US" dirty="0" smtClean="0"/>
              <a:t>)</a:t>
            </a:r>
          </a:p>
          <a:p>
            <a:pPr lvl="1"/>
            <a:r>
              <a:rPr lang="en-US" dirty="0" smtClean="0"/>
              <a:t>Just like any other business object (</a:t>
            </a:r>
            <a:r>
              <a:rPr lang="en-US" dirty="0" err="1" smtClean="0"/>
              <a:t>GetValue</a:t>
            </a:r>
            <a:r>
              <a:rPr lang="en-US" dirty="0" smtClean="0"/>
              <a:t>(); </a:t>
            </a:r>
            <a:r>
              <a:rPr lang="en-US" dirty="0" err="1" smtClean="0"/>
              <a:t>SetValue</a:t>
            </a:r>
            <a:r>
              <a:rPr lang="en-US" dirty="0" smtClean="0"/>
              <a:t>(); Write(); Delete() )</a:t>
            </a:r>
          </a:p>
          <a:p>
            <a:r>
              <a:rPr lang="en-US" dirty="0" err="1" smtClean="0"/>
              <a:t>GetEditKey</a:t>
            </a:r>
            <a:r>
              <a:rPr lang="en-US" dirty="0" smtClean="0"/>
              <a:t>(&lt;</a:t>
            </a:r>
            <a:r>
              <a:rPr lang="en-US" dirty="0" err="1" smtClean="0"/>
              <a:t>lineKey</a:t>
            </a:r>
            <a:r>
              <a:rPr lang="en-US" dirty="0" smtClean="0"/>
              <a:t> As String&gt;) – Used to get the edit key of a line based on the 6 character </a:t>
            </a:r>
            <a:r>
              <a:rPr lang="en-US" dirty="0" err="1" smtClean="0"/>
              <a:t>LineKey</a:t>
            </a:r>
            <a:r>
              <a:rPr lang="en-US" dirty="0" smtClean="0"/>
              <a:t> column (will cover these in Part 2)</a:t>
            </a:r>
          </a:p>
          <a:p>
            <a:r>
              <a:rPr lang="en-US" dirty="0" err="1" smtClean="0"/>
              <a:t>EditLine</a:t>
            </a:r>
            <a:r>
              <a:rPr lang="en-US" dirty="0" smtClean="0"/>
              <a:t>(&lt;</a:t>
            </a:r>
            <a:r>
              <a:rPr lang="en-US" dirty="0" err="1" smtClean="0"/>
              <a:t>editKey</a:t>
            </a:r>
            <a:r>
              <a:rPr lang="en-US" dirty="0" smtClean="0"/>
              <a:t> As String&gt;)</a:t>
            </a:r>
          </a:p>
          <a:p>
            <a:r>
              <a:rPr lang="en-US" dirty="0" err="1" smtClean="0"/>
              <a:t>DeleteLine</a:t>
            </a:r>
            <a:r>
              <a:rPr lang="en-US" dirty="0" smtClean="0"/>
              <a:t>(&lt;</a:t>
            </a:r>
            <a:r>
              <a:rPr lang="en-US" dirty="0" err="1" smtClean="0"/>
              <a:t>editKey</a:t>
            </a:r>
            <a:r>
              <a:rPr lang="en-US" dirty="0" smtClean="0"/>
              <a:t> As String&gt;)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 – Business Object </a:t>
            </a:r>
            <a:r>
              <a:rPr lang="en-US" sz="2000" dirty="0" smtClean="0"/>
              <a:t>(</a:t>
            </a:r>
            <a:r>
              <a:rPr lang="en-US" sz="2000" dirty="0" err="1" smtClean="0"/>
              <a:t>SO_SalesOrder_bus</a:t>
            </a:r>
            <a:r>
              <a:rPr lang="en-US" sz="2000" dirty="0" smtClean="0"/>
              <a:t>)</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Create_SO_SalesOrder_bus.txt</a:t>
            </a:r>
            <a:r>
              <a:rPr lang="en-US" dirty="0" smtClean="0"/>
              <a:t> – Business Object Script – Create </a:t>
            </a:r>
            <a:r>
              <a:rPr lang="en-US" dirty="0" err="1" smtClean="0"/>
              <a:t>SalesOrder</a:t>
            </a:r>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143000"/>
            <a:ext cx="8382000" cy="762000"/>
          </a:xfrm>
        </p:spPr>
        <p:txBody>
          <a:bodyPr/>
          <a:lstStyle/>
          <a:p>
            <a:pPr eaLnBrk="1" hangingPunct="1"/>
            <a:r>
              <a:rPr lang="en-US" dirty="0" smtClean="0"/>
              <a:t>Summary – Line Entry Business Objects</a:t>
            </a:r>
          </a:p>
        </p:txBody>
      </p:sp>
      <p:sp>
        <p:nvSpPr>
          <p:cNvPr id="48131" name="Rectangle 3"/>
          <p:cNvSpPr>
            <a:spLocks noGrp="1" noChangeArrowheads="1"/>
          </p:cNvSpPr>
          <p:nvPr>
            <p:ph type="body" idx="1"/>
          </p:nvPr>
        </p:nvSpPr>
        <p:spPr/>
        <p:txBody>
          <a:bodyPr/>
          <a:lstStyle/>
          <a:p>
            <a:pPr eaLnBrk="1" hangingPunct="1"/>
            <a:r>
              <a:rPr lang="en-US" dirty="0" smtClean="0"/>
              <a:t>What we’ve done</a:t>
            </a:r>
          </a:p>
          <a:p>
            <a:pPr lvl="1" eaLnBrk="1" hangingPunct="1"/>
            <a:r>
              <a:rPr lang="en-US" dirty="0" smtClean="0"/>
              <a:t>Used a SO object from the AR module – Set the Module and Date to SO prior to “getting” the </a:t>
            </a:r>
            <a:r>
              <a:rPr lang="en-US" dirty="0" err="1" smtClean="0"/>
              <a:t>SO_SalesOrder_bus</a:t>
            </a:r>
            <a:r>
              <a:rPr lang="en-US" dirty="0" smtClean="0"/>
              <a:t> object</a:t>
            </a:r>
          </a:p>
          <a:p>
            <a:pPr lvl="1" eaLnBrk="1" hangingPunct="1"/>
            <a:r>
              <a:rPr lang="en-US" dirty="0" err="1" smtClean="0"/>
              <a:t>GetNextSalesOrderNo</a:t>
            </a:r>
            <a:endParaRPr lang="en-US" dirty="0" smtClean="0"/>
          </a:p>
          <a:p>
            <a:pPr lvl="1" eaLnBrk="1" hangingPunct="1"/>
            <a:r>
              <a:rPr lang="en-US" dirty="0" smtClean="0"/>
              <a:t>SET </a:t>
            </a:r>
            <a:r>
              <a:rPr lang="en-US" dirty="0" err="1" smtClean="0"/>
              <a:t>oLines</a:t>
            </a:r>
            <a:r>
              <a:rPr lang="en-US" dirty="0" smtClean="0"/>
              <a:t> to the </a:t>
            </a:r>
            <a:r>
              <a:rPr lang="en-US" dirty="0" err="1" smtClean="0"/>
              <a:t>oSO.AsObject</a:t>
            </a:r>
            <a:r>
              <a:rPr lang="en-US" dirty="0" smtClean="0"/>
              <a:t>(</a:t>
            </a:r>
            <a:r>
              <a:rPr lang="en-US" dirty="0" err="1" smtClean="0"/>
              <a:t>oSO.Lines</a:t>
            </a:r>
            <a:r>
              <a:rPr lang="en-US" dirty="0" smtClean="0"/>
              <a:t>) property to access the detail business object</a:t>
            </a:r>
          </a:p>
          <a:p>
            <a:pPr lvl="1" eaLnBrk="1" hangingPunct="1"/>
            <a:r>
              <a:rPr lang="en-US" dirty="0" smtClean="0"/>
              <a:t>Used the </a:t>
            </a:r>
            <a:r>
              <a:rPr lang="en-US" dirty="0" err="1" smtClean="0"/>
              <a:t>oScript.DebugPrint</a:t>
            </a:r>
            <a:r>
              <a:rPr lang="en-US" dirty="0" smtClean="0"/>
              <a:t>() to display any error messages</a:t>
            </a:r>
          </a:p>
          <a:p>
            <a:pPr lvl="1" eaLnBrk="1" hangingPunct="1"/>
            <a:r>
              <a:rPr lang="en-US" dirty="0" smtClean="0"/>
              <a:t>Used the </a:t>
            </a:r>
            <a:r>
              <a:rPr lang="en-US" dirty="0" err="1" smtClean="0"/>
              <a:t>oScript.SetStorageVar</a:t>
            </a:r>
            <a:r>
              <a:rPr lang="en-US" dirty="0" smtClean="0"/>
              <a:t>() to store off a Sales Order number as well as detail line to be used in the edit line and delete line scripts for Part 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Objects (_RPT) - Summary</a:t>
            </a:r>
            <a:endParaRPr lang="en-US" dirty="0"/>
          </a:p>
        </p:txBody>
      </p:sp>
      <p:sp>
        <p:nvSpPr>
          <p:cNvPr id="3" name="Content Placeholder 2"/>
          <p:cNvSpPr>
            <a:spLocks noGrp="1"/>
          </p:cNvSpPr>
          <p:nvPr>
            <p:ph idx="1"/>
          </p:nvPr>
        </p:nvSpPr>
        <p:spPr/>
        <p:txBody>
          <a:bodyPr/>
          <a:lstStyle/>
          <a:p>
            <a:r>
              <a:rPr lang="en-US" dirty="0" smtClean="0"/>
              <a:t>Report Objects are used to print, preview, defer or deliver (using paperless office) any Report or Form via the Business Object Interface.</a:t>
            </a:r>
          </a:p>
          <a:p>
            <a:r>
              <a:rPr lang="en-US" dirty="0" smtClean="0"/>
              <a:t>Forms need to be run once from the UI so that the customer can choose which report template (Marbled, Plain Paper, etc.) to use.</a:t>
            </a:r>
          </a:p>
          <a:p>
            <a:r>
              <a:rPr lang="en-US" dirty="0" smtClean="0"/>
              <a:t>NOTE:  Audit Journals and Registers, as well as related recaps and error logs are printed from within the Update (_UPD) objects</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Objects - Key Methods() and Properties</a:t>
            </a:r>
            <a:endParaRPr lang="en-US" dirty="0"/>
          </a:p>
        </p:txBody>
      </p:sp>
      <p:sp>
        <p:nvSpPr>
          <p:cNvPr id="3" name="Content Placeholder 2"/>
          <p:cNvSpPr>
            <a:spLocks noGrp="1"/>
          </p:cNvSpPr>
          <p:nvPr>
            <p:ph idx="1"/>
          </p:nvPr>
        </p:nvSpPr>
        <p:spPr/>
        <p:txBody>
          <a:bodyPr/>
          <a:lstStyle/>
          <a:p>
            <a:r>
              <a:rPr lang="en-US" dirty="0" err="1" smtClean="0"/>
              <a:t>SelectReportSetting</a:t>
            </a:r>
            <a:r>
              <a:rPr lang="en-US" dirty="0" smtClean="0"/>
              <a:t>(&lt;</a:t>
            </a:r>
            <a:r>
              <a:rPr lang="en-US" dirty="0" err="1" smtClean="0"/>
              <a:t>savedReportSetting</a:t>
            </a:r>
            <a:r>
              <a:rPr lang="en-US" dirty="0" smtClean="0"/>
              <a:t> As String)</a:t>
            </a:r>
          </a:p>
          <a:p>
            <a:pPr lvl="1"/>
            <a:r>
              <a:rPr lang="en-US" dirty="0" smtClean="0"/>
              <a:t>If no saved settings available can ALWAYS use “STANDARD” which is factory defaults</a:t>
            </a:r>
          </a:p>
          <a:p>
            <a:pPr lvl="1"/>
            <a:r>
              <a:rPr lang="en-US" dirty="0" smtClean="0"/>
              <a:t>Use </a:t>
            </a:r>
            <a:r>
              <a:rPr lang="en-US" dirty="0" err="1" smtClean="0"/>
              <a:t>SY_ReportSetting_svc</a:t>
            </a:r>
            <a:r>
              <a:rPr lang="en-US" dirty="0" smtClean="0"/>
              <a:t> to determine any saved settings</a:t>
            </a:r>
          </a:p>
          <a:p>
            <a:r>
              <a:rPr lang="en-US" dirty="0" err="1" smtClean="0"/>
              <a:t>ProcessReport</a:t>
            </a:r>
            <a:r>
              <a:rPr lang="en-US" dirty="0" smtClean="0"/>
              <a:t>(&lt;destination As String)</a:t>
            </a:r>
          </a:p>
          <a:p>
            <a:pPr lvl="1"/>
            <a:r>
              <a:rPr lang="en-US" dirty="0" smtClean="0"/>
              <a:t>“PREVIEW”</a:t>
            </a:r>
          </a:p>
          <a:p>
            <a:pPr lvl="1"/>
            <a:r>
              <a:rPr lang="en-US" dirty="0" smtClean="0"/>
              <a:t>“DEFERRED”</a:t>
            </a:r>
          </a:p>
          <a:p>
            <a:pPr lvl="1"/>
            <a:r>
              <a:rPr lang="en-US" dirty="0" smtClean="0"/>
              <a:t>“PRINT” – based on default printer for report setting</a:t>
            </a:r>
          </a:p>
          <a:p>
            <a:pPr lvl="1"/>
            <a:r>
              <a:rPr lang="en-US" dirty="0" smtClean="0"/>
              <a:t>“EXPORT”, “EXPORTDATA” (warning prompts user for type and location)</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Objects - Key Methods() and Properties</a:t>
            </a:r>
            <a:endParaRPr lang="en-US" dirty="0"/>
          </a:p>
        </p:txBody>
      </p:sp>
      <p:sp>
        <p:nvSpPr>
          <p:cNvPr id="3" name="Content Placeholder 2"/>
          <p:cNvSpPr>
            <a:spLocks noGrp="1"/>
          </p:cNvSpPr>
          <p:nvPr>
            <p:ph idx="1"/>
          </p:nvPr>
        </p:nvSpPr>
        <p:spPr/>
        <p:txBody>
          <a:bodyPr/>
          <a:lstStyle/>
          <a:p>
            <a:r>
              <a:rPr lang="en-US" dirty="0" err="1" smtClean="0"/>
              <a:t>QuickPrint</a:t>
            </a:r>
            <a:r>
              <a:rPr lang="en-US" dirty="0" smtClean="0"/>
              <a:t> As String</a:t>
            </a:r>
          </a:p>
          <a:p>
            <a:pPr lvl="1"/>
            <a:r>
              <a:rPr lang="en-US" dirty="0" smtClean="0"/>
              <a:t>Not all forms support this – Check Object Reference (e.g. </a:t>
            </a:r>
            <a:r>
              <a:rPr lang="en-US" dirty="0" err="1" smtClean="0"/>
              <a:t>AR_Statement_rpt</a:t>
            </a:r>
            <a:r>
              <a:rPr lang="en-US" dirty="0" smtClean="0"/>
              <a:t> does not, </a:t>
            </a:r>
            <a:r>
              <a:rPr lang="en-US" dirty="0" err="1" smtClean="0"/>
              <a:t>SO_SalesOrderPrinting_rpt</a:t>
            </a:r>
            <a:r>
              <a:rPr lang="en-US" dirty="0" smtClean="0"/>
              <a:t> does)</a:t>
            </a:r>
          </a:p>
          <a:p>
            <a:r>
              <a:rPr lang="en-US" b="1" i="1" dirty="0" smtClean="0"/>
              <a:t>TIP</a:t>
            </a:r>
            <a:r>
              <a:rPr lang="en-US" dirty="0" smtClean="0"/>
              <a:t>: Must select a template (e.g. marbled, plain paper, etc.) first via the UI or script will not work</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 – Report and Form Objects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ReportSimple_AR_AgedInvoice_rpt.txt</a:t>
            </a:r>
            <a:r>
              <a:rPr lang="en-US" dirty="0" smtClean="0"/>
              <a:t> – Report Object Script</a:t>
            </a:r>
          </a:p>
          <a:p>
            <a:r>
              <a:rPr lang="en-US" dirty="0" smtClean="0">
                <a:hlinkClick r:id="rId3" action="ppaction://hlinkfile"/>
              </a:rPr>
              <a:t>QuickPrint_SO_SalesOrderPrinting_rpt.txt</a:t>
            </a:r>
            <a:r>
              <a:rPr lang="en-US" dirty="0" smtClean="0"/>
              <a:t> – Forms Object</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1143000"/>
            <a:ext cx="8382000" cy="762000"/>
          </a:xfrm>
        </p:spPr>
        <p:txBody>
          <a:bodyPr/>
          <a:lstStyle/>
          <a:p>
            <a:pPr eaLnBrk="1" hangingPunct="1"/>
            <a:r>
              <a:rPr lang="en-US" smtClean="0"/>
              <a:t>Introduction</a:t>
            </a:r>
          </a:p>
        </p:txBody>
      </p:sp>
      <p:sp>
        <p:nvSpPr>
          <p:cNvPr id="33795" name="Rectangle 3"/>
          <p:cNvSpPr>
            <a:spLocks noGrp="1" noChangeArrowheads="1"/>
          </p:cNvSpPr>
          <p:nvPr>
            <p:ph type="body" idx="1"/>
          </p:nvPr>
        </p:nvSpPr>
        <p:spPr>
          <a:xfrm>
            <a:off x="381000" y="1905000"/>
            <a:ext cx="8382000" cy="4572000"/>
          </a:xfrm>
        </p:spPr>
        <p:txBody>
          <a:bodyPr/>
          <a:lstStyle/>
          <a:p>
            <a:pPr eaLnBrk="1" hangingPunct="1"/>
            <a:r>
              <a:rPr lang="en-US" dirty="0" smtClean="0"/>
              <a:t>Steve Malmgren – Sr. Director of Development</a:t>
            </a:r>
          </a:p>
          <a:p>
            <a:pPr eaLnBrk="1" hangingPunct="1"/>
            <a:r>
              <a:rPr lang="en-US" dirty="0" smtClean="0"/>
              <a:t>Elliott Pritchard – Principal Software Architect</a:t>
            </a:r>
          </a:p>
          <a:p>
            <a:pPr eaLnBrk="1" hangingPunct="1"/>
            <a:r>
              <a:rPr lang="en-US" dirty="0" smtClean="0"/>
              <a:t>This presentation will be available online after the conference. You will receive an email for the Summit session website approximately 1-2 weeks after Summit. (Or sooner if you brought your laptop or a jump drive)</a:t>
            </a:r>
          </a:p>
          <a:p>
            <a:r>
              <a:rPr lang="en-US" dirty="0" smtClean="0"/>
              <a:t>Follow us on Twitter: @</a:t>
            </a:r>
            <a:r>
              <a:rPr lang="en-US" dirty="0" err="1" smtClean="0"/>
              <a:t>Sage_Summit</a:t>
            </a:r>
            <a:r>
              <a:rPr lang="en-US" dirty="0" smtClean="0"/>
              <a:t>, @</a:t>
            </a:r>
            <a:r>
              <a:rPr lang="en-US" dirty="0" err="1" smtClean="0"/>
              <a:t>swmalm</a:t>
            </a:r>
            <a:endParaRPr lang="en-US" dirty="0" smtClean="0"/>
          </a:p>
          <a:p>
            <a:pPr lvl="1"/>
            <a:r>
              <a:rPr lang="en-US" dirty="0" smtClean="0"/>
              <a:t>Use the official Summit </a:t>
            </a:r>
            <a:r>
              <a:rPr lang="en-US" dirty="0" err="1" smtClean="0"/>
              <a:t>hashtag</a:t>
            </a:r>
            <a:r>
              <a:rPr lang="en-US" dirty="0" smtClean="0"/>
              <a:t>: #</a:t>
            </a:r>
            <a:r>
              <a:rPr lang="en-US" dirty="0" err="1" smtClean="0"/>
              <a:t>SageSummit</a:t>
            </a:r>
            <a:endParaRPr lang="en-US" dirty="0" smtClean="0"/>
          </a:p>
          <a:p>
            <a:pPr eaLnBrk="1" hangingPunct="1">
              <a:buNone/>
            </a:pPr>
            <a:endParaRPr lang="en-US" b="1" dirty="0" smtClean="0"/>
          </a:p>
          <a:p>
            <a:pPr eaLnBrk="1" hangingPunct="1">
              <a:buFontTx/>
              <a:buNone/>
            </a:pPr>
            <a:endParaRPr lang="en-US" dirty="0" smtClean="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143000"/>
            <a:ext cx="8382000" cy="762000"/>
          </a:xfrm>
        </p:spPr>
        <p:txBody>
          <a:bodyPr/>
          <a:lstStyle/>
          <a:p>
            <a:pPr eaLnBrk="1" hangingPunct="1"/>
            <a:r>
              <a:rPr lang="en-US" dirty="0" smtClean="0"/>
              <a:t>Summary – Report and Form Objects</a:t>
            </a:r>
          </a:p>
        </p:txBody>
      </p:sp>
      <p:sp>
        <p:nvSpPr>
          <p:cNvPr id="48131" name="Rectangle 3"/>
          <p:cNvSpPr>
            <a:spLocks noGrp="1" noChangeArrowheads="1"/>
          </p:cNvSpPr>
          <p:nvPr>
            <p:ph type="body" idx="1"/>
          </p:nvPr>
        </p:nvSpPr>
        <p:spPr/>
        <p:txBody>
          <a:bodyPr/>
          <a:lstStyle/>
          <a:p>
            <a:pPr eaLnBrk="1" hangingPunct="1"/>
            <a:r>
              <a:rPr lang="en-US" dirty="0" smtClean="0"/>
              <a:t>What we’ve done</a:t>
            </a:r>
          </a:p>
          <a:p>
            <a:pPr lvl="1" eaLnBrk="1" hangingPunct="1"/>
            <a:r>
              <a:rPr lang="en-US" dirty="0" smtClean="0"/>
              <a:t>Used </a:t>
            </a:r>
            <a:r>
              <a:rPr lang="en-US" dirty="0" err="1" smtClean="0"/>
              <a:t>SelectReportSetting</a:t>
            </a:r>
            <a:r>
              <a:rPr lang="en-US" dirty="0" smtClean="0"/>
              <a:t>() for both STANDARD and saved setting (even had to set one up since it failed the first time)</a:t>
            </a:r>
          </a:p>
          <a:p>
            <a:pPr lvl="1" eaLnBrk="1" hangingPunct="1"/>
            <a:r>
              <a:rPr lang="en-US" dirty="0" smtClean="0"/>
              <a:t>Used </a:t>
            </a:r>
            <a:r>
              <a:rPr lang="en-US" dirty="0" err="1" smtClean="0"/>
              <a:t>ProcessReport</a:t>
            </a:r>
            <a:r>
              <a:rPr lang="en-US" dirty="0" smtClean="0"/>
              <a:t>() for all output types</a:t>
            </a:r>
          </a:p>
          <a:p>
            <a:pPr lvl="1" eaLnBrk="1" hangingPunct="1"/>
            <a:r>
              <a:rPr lang="en-US" dirty="0" smtClean="0"/>
              <a:t>Used </a:t>
            </a:r>
            <a:r>
              <a:rPr lang="en-US" dirty="0" err="1" smtClean="0"/>
              <a:t>oScript.GetStorageVar</a:t>
            </a:r>
            <a:r>
              <a:rPr lang="en-US" dirty="0" smtClean="0"/>
              <a:t>() to retrieve the sales order number created and saved off in another script, to use to set the </a:t>
            </a:r>
            <a:r>
              <a:rPr lang="en-US" dirty="0" err="1" smtClean="0"/>
              <a:t>QuickPrint</a:t>
            </a:r>
            <a:r>
              <a:rPr lang="en-US" dirty="0" smtClean="0"/>
              <a:t> property of a FORM object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Objects (_UPD) - Summary</a:t>
            </a:r>
            <a:endParaRPr lang="en-US" dirty="0"/>
          </a:p>
        </p:txBody>
      </p:sp>
      <p:sp>
        <p:nvSpPr>
          <p:cNvPr id="3" name="Content Placeholder 2"/>
          <p:cNvSpPr>
            <a:spLocks noGrp="1"/>
          </p:cNvSpPr>
          <p:nvPr>
            <p:ph idx="1"/>
          </p:nvPr>
        </p:nvSpPr>
        <p:spPr/>
        <p:txBody>
          <a:bodyPr/>
          <a:lstStyle/>
          <a:p>
            <a:r>
              <a:rPr lang="en-US" dirty="0" smtClean="0"/>
              <a:t>Update Objects are used to post data entry transaction through to the history tables and to post GL transaction associated with those entries.</a:t>
            </a:r>
          </a:p>
          <a:p>
            <a:r>
              <a:rPr lang="en-US" dirty="0" smtClean="0"/>
              <a:t>Encompasses both the Register (audit trail report) and the update posting logic.</a:t>
            </a:r>
          </a:p>
          <a:p>
            <a:r>
              <a:rPr lang="en-US" dirty="0" smtClean="0"/>
              <a:t>The Register must be “Printed” either to hard copy, paperless office or deferred print in order for the transactions to be updated.  (Previewed registers can only be updated with appropriate security event rights)</a:t>
            </a:r>
          </a:p>
          <a:p>
            <a:r>
              <a:rPr lang="en-US" dirty="0" smtClean="0"/>
              <a:t>If errors are detected during the register printing, the update cannot continue and an error log can be printed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Objects - Key Methods() and Properties</a:t>
            </a:r>
            <a:endParaRPr lang="en-US" dirty="0"/>
          </a:p>
        </p:txBody>
      </p:sp>
      <p:sp>
        <p:nvSpPr>
          <p:cNvPr id="3" name="Content Placeholder 2"/>
          <p:cNvSpPr>
            <a:spLocks noGrp="1"/>
          </p:cNvSpPr>
          <p:nvPr>
            <p:ph idx="1"/>
          </p:nvPr>
        </p:nvSpPr>
        <p:spPr/>
        <p:txBody>
          <a:bodyPr/>
          <a:lstStyle/>
          <a:p>
            <a:r>
              <a:rPr lang="en-US" dirty="0" err="1" smtClean="0"/>
              <a:t>ProcessReport</a:t>
            </a:r>
            <a:r>
              <a:rPr lang="en-US" dirty="0" smtClean="0"/>
              <a:t>(&lt;destination As String)</a:t>
            </a:r>
          </a:p>
          <a:p>
            <a:pPr lvl="1"/>
            <a:r>
              <a:rPr lang="en-US" dirty="0" smtClean="0"/>
              <a:t>“PREVIEW” – cannot update unless Security Event rights</a:t>
            </a:r>
          </a:p>
          <a:p>
            <a:pPr lvl="1"/>
            <a:r>
              <a:rPr lang="en-US" dirty="0" smtClean="0"/>
              <a:t>“DEFERRED”</a:t>
            </a:r>
          </a:p>
          <a:p>
            <a:pPr lvl="1"/>
            <a:r>
              <a:rPr lang="en-US" dirty="0" smtClean="0"/>
              <a:t>“PRINT” – based on default printer for report setting</a:t>
            </a:r>
          </a:p>
          <a:p>
            <a:pPr lvl="1"/>
            <a:r>
              <a:rPr lang="en-US" dirty="0" smtClean="0"/>
              <a:t>“EXPORT”, “EXPORTDATA” (warning prompts user for type and location)</a:t>
            </a:r>
          </a:p>
          <a:p>
            <a:r>
              <a:rPr lang="en-US" dirty="0" smtClean="0"/>
              <a:t>Update() – Executes the update process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 – Update Objects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InvoiceOrder_SO_Invoice_bus.txt</a:t>
            </a:r>
            <a:r>
              <a:rPr lang="en-US" dirty="0" smtClean="0"/>
              <a:t> – Invoice Order Script (Bonus Coverage!!)</a:t>
            </a:r>
          </a:p>
          <a:p>
            <a:r>
              <a:rPr lang="en-US" dirty="0" smtClean="0">
                <a:hlinkClick r:id="rId3" action="ppaction://hlinkfile"/>
              </a:rPr>
              <a:t>Update_SO_SalesJournal_upd.txt</a:t>
            </a:r>
            <a:r>
              <a:rPr lang="en-US" dirty="0" smtClean="0"/>
              <a:t> – Update Object</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143000"/>
            <a:ext cx="8382000" cy="762000"/>
          </a:xfrm>
        </p:spPr>
        <p:txBody>
          <a:bodyPr/>
          <a:lstStyle/>
          <a:p>
            <a:pPr eaLnBrk="1" hangingPunct="1"/>
            <a:r>
              <a:rPr lang="en-US" dirty="0" smtClean="0"/>
              <a:t>Summary – Update Objects</a:t>
            </a:r>
          </a:p>
        </p:txBody>
      </p:sp>
      <p:sp>
        <p:nvSpPr>
          <p:cNvPr id="48131" name="Rectangle 3"/>
          <p:cNvSpPr>
            <a:spLocks noGrp="1" noChangeArrowheads="1"/>
          </p:cNvSpPr>
          <p:nvPr>
            <p:ph type="body" idx="1"/>
          </p:nvPr>
        </p:nvSpPr>
        <p:spPr/>
        <p:txBody>
          <a:bodyPr/>
          <a:lstStyle/>
          <a:p>
            <a:pPr eaLnBrk="1" hangingPunct="1"/>
            <a:r>
              <a:rPr lang="en-US" dirty="0" smtClean="0"/>
              <a:t>What we’ve done</a:t>
            </a:r>
          </a:p>
          <a:p>
            <a:pPr lvl="1" eaLnBrk="1" hangingPunct="1"/>
            <a:r>
              <a:rPr lang="en-US" dirty="0" smtClean="0"/>
              <a:t>Covered how to invoice a sales order and copy detail lines from the sales order to the invoice (Bonus coverage)</a:t>
            </a:r>
          </a:p>
          <a:p>
            <a:pPr lvl="1" eaLnBrk="1" hangingPunct="1"/>
            <a:r>
              <a:rPr lang="en-US" dirty="0" smtClean="0"/>
              <a:t>Used the </a:t>
            </a:r>
            <a:r>
              <a:rPr lang="en-US" dirty="0" err="1" smtClean="0"/>
              <a:t>ProcessReport</a:t>
            </a:r>
            <a:r>
              <a:rPr lang="en-US" dirty="0" smtClean="0"/>
              <a:t>()  to print the main Audit Trail Register.  Same method as in the reports, so all output types are available</a:t>
            </a:r>
          </a:p>
          <a:p>
            <a:pPr lvl="2" eaLnBrk="1" hangingPunct="1"/>
            <a:r>
              <a:rPr lang="en-US" dirty="0" smtClean="0"/>
              <a:t>NOTE: PREVIEW will not allow update unless have proper security event rights</a:t>
            </a:r>
          </a:p>
          <a:p>
            <a:pPr lvl="2" eaLnBrk="1" hangingPunct="1"/>
            <a:r>
              <a:rPr lang="en-US" dirty="0" err="1" smtClean="0"/>
              <a:t>ProcessReport</a:t>
            </a:r>
            <a:r>
              <a:rPr lang="en-US" dirty="0" smtClean="0"/>
              <a:t>() can fail if there is an error condition.</a:t>
            </a:r>
          </a:p>
          <a:p>
            <a:pPr lvl="1" eaLnBrk="1" hangingPunct="1"/>
            <a:r>
              <a:rPr lang="en-US" dirty="0" smtClean="0"/>
              <a:t>Used the Update() method to post the Invoices through to GL, Open Invoice, History, etc.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Interface Objects (_UI) - Summary</a:t>
            </a:r>
            <a:endParaRPr lang="en-US" dirty="0"/>
          </a:p>
        </p:txBody>
      </p:sp>
      <p:sp>
        <p:nvSpPr>
          <p:cNvPr id="3" name="Content Placeholder 2"/>
          <p:cNvSpPr>
            <a:spLocks noGrp="1"/>
          </p:cNvSpPr>
          <p:nvPr>
            <p:ph idx="1"/>
          </p:nvPr>
        </p:nvSpPr>
        <p:spPr/>
        <p:txBody>
          <a:bodyPr/>
          <a:lstStyle/>
          <a:p>
            <a:r>
              <a:rPr lang="en-US" dirty="0" smtClean="0"/>
              <a:t>User Interface objects are used to display the </a:t>
            </a:r>
            <a:r>
              <a:rPr lang="en-US" dirty="0" smtClean="0"/>
              <a:t>Sage 100 </a:t>
            </a:r>
            <a:r>
              <a:rPr lang="en-US" dirty="0" smtClean="0"/>
              <a:t>data entry screens</a:t>
            </a:r>
          </a:p>
          <a:p>
            <a:r>
              <a:rPr lang="en-US" dirty="0" smtClean="0"/>
              <a:t>The object class names are used to obtain security rights at a task level.</a:t>
            </a:r>
          </a:p>
          <a:p>
            <a:r>
              <a:rPr lang="en-US" dirty="0" smtClean="0"/>
              <a:t>As an alternative, can be launched in a separate process using the </a:t>
            </a:r>
            <a:r>
              <a:rPr lang="en-US" dirty="0" err="1" smtClean="0"/>
              <a:t>oSession.InvokeTask</a:t>
            </a:r>
            <a:r>
              <a:rPr lang="en-US" dirty="0" smtClean="0"/>
              <a:t>() method</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Objects - Key Methods() and Properties</a:t>
            </a:r>
            <a:endParaRPr lang="en-US" dirty="0"/>
          </a:p>
        </p:txBody>
      </p:sp>
      <p:sp>
        <p:nvSpPr>
          <p:cNvPr id="3" name="Content Placeholder 2"/>
          <p:cNvSpPr>
            <a:spLocks noGrp="1"/>
          </p:cNvSpPr>
          <p:nvPr>
            <p:ph idx="1"/>
          </p:nvPr>
        </p:nvSpPr>
        <p:spPr/>
        <p:txBody>
          <a:bodyPr/>
          <a:lstStyle/>
          <a:p>
            <a:r>
              <a:rPr lang="en-US" dirty="0" smtClean="0"/>
              <a:t>Process() – displays UI</a:t>
            </a:r>
          </a:p>
          <a:p>
            <a:r>
              <a:rPr lang="en-US" dirty="0" smtClean="0"/>
              <a:t>Process(&lt;</a:t>
            </a:r>
            <a:r>
              <a:rPr lang="en-US" dirty="0" err="1" smtClean="0"/>
              <a:t>recordToDisplay</a:t>
            </a:r>
            <a:r>
              <a:rPr lang="en-US" dirty="0" smtClean="0"/>
              <a:t> As String)</a:t>
            </a:r>
          </a:p>
          <a:p>
            <a:pPr lvl="1"/>
            <a:r>
              <a:rPr lang="en-US" dirty="0" smtClean="0"/>
              <a:t>Will bring the record (e.g. </a:t>
            </a:r>
            <a:r>
              <a:rPr lang="en-US" dirty="0" err="1" smtClean="0"/>
              <a:t>oARCust.Process</a:t>
            </a:r>
            <a:r>
              <a:rPr lang="en-US" dirty="0" smtClean="0"/>
              <a:t>(“01ABF”) – will display customer 01-ABF</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 – UI Objects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UI_AR_Customer_ui.txt</a:t>
            </a:r>
            <a:r>
              <a:rPr lang="en-US" dirty="0" smtClean="0"/>
              <a:t> – </a:t>
            </a:r>
            <a:r>
              <a:rPr lang="en-US" dirty="0" err="1" smtClean="0"/>
              <a:t>AR_Customer_UI</a:t>
            </a: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1143000"/>
            <a:ext cx="8382000" cy="762000"/>
          </a:xfrm>
        </p:spPr>
        <p:txBody>
          <a:bodyPr/>
          <a:lstStyle/>
          <a:p>
            <a:pPr eaLnBrk="1" hangingPunct="1"/>
            <a:endParaRPr lang="en-US" dirty="0" smtClean="0"/>
          </a:p>
        </p:txBody>
      </p:sp>
      <p:sp>
        <p:nvSpPr>
          <p:cNvPr id="44035" name="Rectangle 3"/>
          <p:cNvSpPr>
            <a:spLocks noGrp="1" noChangeArrowheads="1"/>
          </p:cNvSpPr>
          <p:nvPr>
            <p:ph type="body" idx="1"/>
          </p:nvPr>
        </p:nvSpPr>
        <p:spPr/>
        <p:txBody>
          <a:bodyPr/>
          <a:lstStyle/>
          <a:p>
            <a:pPr eaLnBrk="1" hangingPunct="1"/>
            <a:endParaRPr lang="en-US" dirty="0" smtClean="0"/>
          </a:p>
          <a:p>
            <a:pPr eaLnBrk="1" hangingPunct="1"/>
            <a:endParaRPr lang="en-US" dirty="0" smtClean="0"/>
          </a:p>
          <a:p>
            <a:pPr algn="ctr" eaLnBrk="1" hangingPunct="1">
              <a:buNone/>
            </a:pPr>
            <a:r>
              <a:rPr lang="en-US" sz="5400" dirty="0" smtClean="0"/>
              <a:t>Questions?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1143000"/>
            <a:ext cx="8382000" cy="762000"/>
          </a:xfrm>
        </p:spPr>
        <p:txBody>
          <a:bodyPr/>
          <a:lstStyle/>
          <a:p>
            <a:pPr eaLnBrk="1" hangingPunct="1"/>
            <a:r>
              <a:rPr lang="en-US" smtClean="0"/>
              <a:t>Additional Learning Opportunities</a:t>
            </a:r>
          </a:p>
        </p:txBody>
      </p:sp>
      <p:sp>
        <p:nvSpPr>
          <p:cNvPr id="50179" name="Rectangle 3"/>
          <p:cNvSpPr>
            <a:spLocks noGrp="1" noChangeArrowheads="1"/>
          </p:cNvSpPr>
          <p:nvPr>
            <p:ph type="body" idx="1"/>
          </p:nvPr>
        </p:nvSpPr>
        <p:spPr>
          <a:xfrm>
            <a:off x="381000" y="1905000"/>
            <a:ext cx="8382000" cy="4724400"/>
          </a:xfrm>
        </p:spPr>
        <p:txBody>
          <a:bodyPr/>
          <a:lstStyle/>
          <a:p>
            <a:pPr eaLnBrk="1" hangingPunct="1">
              <a:spcBef>
                <a:spcPct val="25000"/>
              </a:spcBef>
            </a:pPr>
            <a:r>
              <a:rPr lang="en-US" dirty="0" smtClean="0"/>
              <a:t>For information about additional learning opportunities visit </a:t>
            </a:r>
            <a:r>
              <a:rPr lang="en-US" dirty="0" smtClean="0">
                <a:solidFill>
                  <a:srgbClr val="008469"/>
                </a:solidFill>
              </a:rPr>
              <a:t>www.sageu.com </a:t>
            </a:r>
            <a:r>
              <a:rPr lang="en-US" dirty="0" smtClean="0"/>
              <a:t>(Sage University).</a:t>
            </a:r>
          </a:p>
          <a:p>
            <a:pPr eaLnBrk="1" hangingPunct="1">
              <a:spcBef>
                <a:spcPct val="25000"/>
              </a:spcBef>
            </a:pPr>
            <a:r>
              <a:rPr lang="en-US" dirty="0" smtClean="0"/>
              <a:t>Training options include:</a:t>
            </a:r>
          </a:p>
          <a:p>
            <a:pPr lvl="1" eaLnBrk="1" hangingPunct="1">
              <a:lnSpc>
                <a:spcPct val="90000"/>
              </a:lnSpc>
              <a:spcBef>
                <a:spcPct val="25000"/>
              </a:spcBef>
            </a:pPr>
            <a:r>
              <a:rPr lang="en-US" sz="1800" dirty="0" smtClean="0"/>
              <a:t>Anytime Learning—Recorded online training sessions.</a:t>
            </a:r>
          </a:p>
          <a:p>
            <a:pPr lvl="1" eaLnBrk="1" hangingPunct="1">
              <a:lnSpc>
                <a:spcPct val="90000"/>
              </a:lnSpc>
              <a:spcBef>
                <a:spcPct val="25000"/>
              </a:spcBef>
            </a:pPr>
            <a:r>
              <a:rPr lang="en-US" sz="1800" dirty="0" err="1" smtClean="0"/>
              <a:t>Realtime</a:t>
            </a:r>
            <a:r>
              <a:rPr lang="en-US" sz="1800" dirty="0" smtClean="0"/>
              <a:t> Learning—Live, online learning.</a:t>
            </a:r>
          </a:p>
          <a:p>
            <a:pPr lvl="1" eaLnBrk="1" hangingPunct="1">
              <a:lnSpc>
                <a:spcPct val="90000"/>
              </a:lnSpc>
              <a:spcBef>
                <a:spcPct val="25000"/>
              </a:spcBef>
            </a:pPr>
            <a:r>
              <a:rPr lang="en-US" sz="1800" dirty="0" smtClean="0"/>
              <a:t>Replay Learning—Recordings of live classes.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1143000"/>
            <a:ext cx="8382000" cy="762000"/>
          </a:xfrm>
        </p:spPr>
        <p:txBody>
          <a:bodyPr/>
          <a:lstStyle/>
          <a:p>
            <a:pPr eaLnBrk="1" hangingPunct="1"/>
            <a:r>
              <a:rPr lang="en-US" dirty="0" smtClean="0"/>
              <a:t>Multipart Sessions </a:t>
            </a:r>
          </a:p>
        </p:txBody>
      </p:sp>
      <p:sp>
        <p:nvSpPr>
          <p:cNvPr id="35843" name="Rectangle 3"/>
          <p:cNvSpPr>
            <a:spLocks noGrp="1" noChangeArrowheads="1"/>
          </p:cNvSpPr>
          <p:nvPr>
            <p:ph type="body" idx="1"/>
          </p:nvPr>
        </p:nvSpPr>
        <p:spPr/>
        <p:txBody>
          <a:bodyPr/>
          <a:lstStyle/>
          <a:p>
            <a:pPr eaLnBrk="1" hangingPunct="1">
              <a:spcBef>
                <a:spcPct val="40000"/>
              </a:spcBef>
            </a:pPr>
            <a:r>
              <a:rPr lang="en-US" dirty="0" smtClean="0"/>
              <a:t>This session is part of a focused, multipart session series.  </a:t>
            </a:r>
          </a:p>
          <a:p>
            <a:pPr eaLnBrk="1" hangingPunct="1"/>
            <a:r>
              <a:rPr lang="en-US" dirty="0" smtClean="0"/>
              <a:t>Attendees that register for a multipart session series must register for all parts in the series.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1143000"/>
            <a:ext cx="8382000" cy="762000"/>
          </a:xfrm>
        </p:spPr>
        <p:txBody>
          <a:bodyPr/>
          <a:lstStyle/>
          <a:p>
            <a:pPr eaLnBrk="1" hangingPunct="1"/>
            <a:r>
              <a:rPr lang="en-US" dirty="0" smtClean="0"/>
              <a:t>Your Feedback is Important to Us!</a:t>
            </a:r>
          </a:p>
        </p:txBody>
      </p:sp>
      <p:sp>
        <p:nvSpPr>
          <p:cNvPr id="52227" name="Rectangle 3"/>
          <p:cNvSpPr>
            <a:spLocks noGrp="1" noChangeArrowheads="1"/>
          </p:cNvSpPr>
          <p:nvPr>
            <p:ph type="body" idx="1"/>
          </p:nvPr>
        </p:nvSpPr>
        <p:spPr/>
        <p:txBody>
          <a:bodyPr/>
          <a:lstStyle/>
          <a:p>
            <a:pPr eaLnBrk="1" hangingPunct="1">
              <a:lnSpc>
                <a:spcPct val="80000"/>
              </a:lnSpc>
            </a:pPr>
            <a:r>
              <a:rPr lang="en-US" sz="2000" dirty="0" smtClean="0"/>
              <a:t>Please visit a Sage </a:t>
            </a:r>
            <a:r>
              <a:rPr lang="en-US" sz="2000" dirty="0" err="1" smtClean="0"/>
              <a:t>SummitSurvey</a:t>
            </a:r>
            <a:r>
              <a:rPr lang="en-US" sz="2000" dirty="0" smtClean="0"/>
              <a:t> kiosks to complete the         evaluation form for this session. </a:t>
            </a:r>
          </a:p>
          <a:p>
            <a:pPr eaLnBrk="1" hangingPunct="1">
              <a:lnSpc>
                <a:spcPct val="80000"/>
              </a:lnSpc>
            </a:pPr>
            <a:r>
              <a:rPr lang="en-US" sz="2000" dirty="0" smtClean="0"/>
              <a:t>Remember each completed survey form is another entry                   for one of three </a:t>
            </a:r>
            <a:r>
              <a:rPr lang="en-US" sz="2000" dirty="0" err="1" smtClean="0"/>
              <a:t>iPad</a:t>
            </a:r>
            <a:r>
              <a:rPr lang="en-US" sz="2000" dirty="0" smtClean="0"/>
              <a:t> drawings.</a:t>
            </a:r>
          </a:p>
          <a:p>
            <a:pPr eaLnBrk="1" hangingPunct="1">
              <a:lnSpc>
                <a:spcPct val="80000"/>
              </a:lnSpc>
            </a:pPr>
            <a:r>
              <a:rPr lang="en-US" sz="2000" dirty="0" smtClean="0"/>
              <a:t>Your feedback helps us improve future sessions and presentation techniques. </a:t>
            </a:r>
          </a:p>
          <a:p>
            <a:pPr eaLnBrk="1" hangingPunct="1">
              <a:lnSpc>
                <a:spcPct val="80000"/>
              </a:lnSpc>
            </a:pPr>
            <a:r>
              <a:rPr lang="en-US" sz="2000" dirty="0" smtClean="0"/>
              <a:t>Please include your session code on the evaluation form: </a:t>
            </a:r>
          </a:p>
          <a:p>
            <a:pPr lvl="1" eaLnBrk="1" hangingPunct="1"/>
            <a:r>
              <a:rPr lang="en-US" sz="1800" dirty="0" smtClean="0"/>
              <a:t>Monday (P-ERP22B)</a:t>
            </a:r>
          </a:p>
          <a:p>
            <a:pPr lvl="1" eaLnBrk="1" hangingPunct="1"/>
            <a:r>
              <a:rPr lang="en-US" sz="1800" dirty="0" smtClean="0"/>
              <a:t>Tuesday (P-ERP22)</a:t>
            </a:r>
          </a:p>
          <a:p>
            <a:pPr eaLnBrk="1" hangingPunct="1">
              <a:lnSpc>
                <a:spcPct val="80000"/>
              </a:lnSpc>
            </a:pPr>
            <a:endParaRPr lang="en-US" sz="2000" dirty="0" smtClean="0"/>
          </a:p>
        </p:txBody>
      </p:sp>
      <p:pic>
        <p:nvPicPr>
          <p:cNvPr id="52229" name="Picture 5" descr="apple_ipad_family_710821_g2"/>
          <p:cNvPicPr>
            <a:picLocks noChangeAspect="1" noChangeArrowheads="1"/>
          </p:cNvPicPr>
          <p:nvPr/>
        </p:nvPicPr>
        <p:blipFill>
          <a:blip r:embed="rId3" cstate="print"/>
          <a:srcRect l="22325" r="20265"/>
          <a:stretch>
            <a:fillRect/>
          </a:stretch>
        </p:blipFill>
        <p:spPr bwMode="auto">
          <a:xfrm>
            <a:off x="7400925" y="1562100"/>
            <a:ext cx="1371600" cy="1589088"/>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lstStyle/>
          <a:p>
            <a:pPr eaLnBrk="1" hangingPunct="1">
              <a:lnSpc>
                <a:spcPct val="80000"/>
              </a:lnSpc>
            </a:pPr>
            <a:r>
              <a:rPr lang="en-US" sz="2000" dirty="0" smtClean="0"/>
              <a:t>Presenter Contact Information:</a:t>
            </a:r>
          </a:p>
          <a:p>
            <a:pPr lvl="1" eaLnBrk="1" hangingPunct="1"/>
            <a:r>
              <a:rPr lang="en-US" sz="1800" dirty="0" smtClean="0"/>
              <a:t>Steve Malmgren, Elliott Pritchard</a:t>
            </a:r>
          </a:p>
          <a:p>
            <a:pPr lvl="1" eaLnBrk="1" hangingPunct="1"/>
            <a:r>
              <a:rPr lang="en-US" sz="1800" dirty="0" smtClean="0"/>
              <a:t>Twitter @</a:t>
            </a:r>
            <a:r>
              <a:rPr lang="en-US" sz="1800" dirty="0" err="1" smtClean="0"/>
              <a:t>swmalm</a:t>
            </a:r>
            <a:endParaRPr lang="en-US" sz="1800" dirty="0" smtClean="0"/>
          </a:p>
          <a:p>
            <a:r>
              <a:rPr lang="en-US" sz="2000" dirty="0" smtClean="0"/>
              <a:t>Follow us on Twitter: @</a:t>
            </a:r>
            <a:r>
              <a:rPr lang="en-US" sz="2000" dirty="0" err="1" smtClean="0"/>
              <a:t>Sage_Summit</a:t>
            </a:r>
            <a:r>
              <a:rPr lang="en-US" sz="2000" dirty="0" smtClean="0"/>
              <a:t>, </a:t>
            </a:r>
          </a:p>
          <a:p>
            <a:pPr lvl="1"/>
            <a:r>
              <a:rPr lang="en-US" sz="1800" dirty="0" smtClean="0"/>
              <a:t>Use the official Summit </a:t>
            </a:r>
            <a:r>
              <a:rPr lang="en-US" sz="1800" dirty="0" err="1" smtClean="0"/>
              <a:t>hashtag</a:t>
            </a:r>
            <a:r>
              <a:rPr lang="en-US" sz="1800" dirty="0" smtClean="0"/>
              <a:t>: #</a:t>
            </a:r>
            <a:r>
              <a:rPr lang="en-US" sz="1800" dirty="0" err="1" smtClean="0"/>
              <a:t>SageSummit</a:t>
            </a:r>
            <a:endParaRPr lang="en-US" sz="1800" dirty="0" smtClean="0"/>
          </a:p>
          <a:p>
            <a:pPr eaLnBrk="1" hangingPunct="1">
              <a:lnSpc>
                <a:spcPct val="80000"/>
              </a:lnSpc>
            </a:pPr>
            <a:r>
              <a:rPr lang="en-US" sz="2000" b="1" dirty="0" smtClean="0"/>
              <a:t>Thank you for your participation.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a:xfrm>
            <a:off x="381000" y="1905000"/>
            <a:ext cx="8382000" cy="4038600"/>
          </a:xfrm>
        </p:spPr>
        <p:txBody>
          <a:bodyPr/>
          <a:lstStyle/>
          <a:p>
            <a:r>
              <a:rPr lang="en-US" dirty="0" smtClean="0">
                <a:hlinkClick r:id="rId2" action="ppaction://hlinksldjump"/>
              </a:rPr>
              <a:t>How to Enable </a:t>
            </a:r>
            <a:r>
              <a:rPr lang="en-US" dirty="0" err="1" smtClean="0">
                <a:hlinkClick r:id="rId2" action="ppaction://hlinksldjump"/>
              </a:rPr>
              <a:t>oScript.DebugPrint</a:t>
            </a:r>
            <a:r>
              <a:rPr lang="en-US" dirty="0" smtClean="0">
                <a:hlinkClick r:id="rId2" action="ppaction://hlinksldjump"/>
              </a:rPr>
              <a:t>()</a:t>
            </a:r>
            <a:endParaRPr lang="en-US" dirty="0" smtClean="0"/>
          </a:p>
          <a:p>
            <a:r>
              <a:rPr lang="en-US" dirty="0" smtClean="0">
                <a:hlinkClick r:id="rId3" action="ppaction://hlinksldjump"/>
              </a:rPr>
              <a:t>Creating Objects</a:t>
            </a:r>
          </a:p>
          <a:p>
            <a:r>
              <a:rPr lang="en-US" dirty="0" smtClean="0">
                <a:hlinkClick r:id="rId4" action="ppaction://hlinkfile"/>
              </a:rPr>
              <a:t>Scripting.doc</a:t>
            </a:r>
            <a:endParaRPr lang="en-US" dirty="0" smtClean="0"/>
          </a:p>
          <a:p>
            <a:r>
              <a:rPr lang="en-US" dirty="0" smtClean="0">
                <a:hlinkClick r:id="rId5" action="ppaction://hlinksldjump"/>
              </a:rPr>
              <a:t>Script Events</a:t>
            </a:r>
            <a:endParaRPr lang="en-US" dirty="0" smtClean="0"/>
          </a:p>
          <a:p>
            <a:r>
              <a:rPr lang="en-US" dirty="0" smtClean="0">
                <a:hlinkClick r:id="rId6"/>
              </a:rPr>
              <a:t>Link to 4.40 Customizer Recorded Sessions</a:t>
            </a:r>
            <a:r>
              <a:rPr lang="en-US" dirty="0" smtClean="0"/>
              <a:t> </a:t>
            </a:r>
          </a:p>
          <a:p>
            <a:r>
              <a:rPr lang="en-US" dirty="0" smtClean="0">
                <a:hlinkClick r:id="rId7"/>
              </a:rPr>
              <a:t>Link to 4.30 Customizer Recorded Sessions</a:t>
            </a:r>
            <a:endParaRPr lang="en-US" dirty="0" smtClean="0"/>
          </a:p>
          <a:p>
            <a:r>
              <a:rPr lang="en-US" dirty="0" smtClean="0">
                <a:hlinkClick r:id="rId8"/>
              </a:rPr>
              <a:t>Microsoft's On-line VBScript Reference</a:t>
            </a:r>
            <a:endParaRPr lang="en-US" dirty="0" smtClean="0"/>
          </a:p>
          <a:p>
            <a:endParaRPr lang="en-US" dirty="0" smtClean="0"/>
          </a:p>
          <a:p>
            <a:pPr>
              <a:buNone/>
            </a:pPr>
            <a:endParaRPr lang="en-US" dirty="0" smtClean="0"/>
          </a:p>
          <a:p>
            <a:pPr>
              <a:buNone/>
            </a:pPr>
            <a:r>
              <a:rPr lang="en-US" dirty="0" smtClean="0">
                <a:hlinkClick r:id="rId9" action="ppaction://hlinksldjump"/>
              </a:rPr>
              <a:t>Back</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Enable </a:t>
            </a:r>
            <a:r>
              <a:rPr lang="en-US" dirty="0" err="1" smtClean="0"/>
              <a:t>oScript.DebugPrint</a:t>
            </a:r>
            <a:r>
              <a:rPr lang="en-US" dirty="0" smtClean="0"/>
              <a: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4267200"/>
            <a:ext cx="7953375" cy="17621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33400" y="2057400"/>
            <a:ext cx="7581900" cy="2124075"/>
          </a:xfrm>
          <a:prstGeom prst="rect">
            <a:avLst/>
          </a:prstGeom>
          <a:noFill/>
          <a:ln w="9525">
            <a:noFill/>
            <a:miter lim="800000"/>
            <a:headEnd/>
            <a:tailEnd/>
          </a:ln>
        </p:spPr>
      </p:pic>
      <p:sp>
        <p:nvSpPr>
          <p:cNvPr id="6" name="Oval 5"/>
          <p:cNvSpPr/>
          <p:nvPr/>
        </p:nvSpPr>
        <p:spPr bwMode="auto">
          <a:xfrm>
            <a:off x="381000" y="5638800"/>
            <a:ext cx="914400" cy="304800"/>
          </a:xfrm>
          <a:prstGeom prst="ellipse">
            <a:avLst/>
          </a:prstGeom>
          <a:solidFill>
            <a:schemeClr val="accent1">
              <a:alpha val="0"/>
            </a:schemeClr>
          </a:solid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Right-Click on title bar – Select Debugging Environment..Program Trace window</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81000" y="1981199"/>
            <a:ext cx="8153400" cy="3688129"/>
          </a:xfrm>
          <a:prstGeom prst="rect">
            <a:avLst/>
          </a:prstGeom>
          <a:noFill/>
          <a:ln w="9525">
            <a:noFill/>
            <a:miter lim="800000"/>
            <a:headEnd/>
            <a:tailEnd/>
          </a:ln>
        </p:spPr>
      </p:pic>
      <p:sp>
        <p:nvSpPr>
          <p:cNvPr id="4" name="Oval 3"/>
          <p:cNvSpPr/>
          <p:nvPr/>
        </p:nvSpPr>
        <p:spPr bwMode="auto">
          <a:xfrm>
            <a:off x="3886200" y="4267200"/>
            <a:ext cx="2133600" cy="685800"/>
          </a:xfrm>
          <a:prstGeom prst="ellipse">
            <a:avLst/>
          </a:prstGeom>
          <a:solidFill>
            <a:schemeClr val="tx1">
              <a:alpha val="0"/>
            </a:schemeClr>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Displays this window – Select Suppress Program Trace and optional Auto-Start during script debugging</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381000" y="2057400"/>
            <a:ext cx="8382000" cy="39758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a:t>
            </a:r>
            <a:endParaRPr lang="en-US" dirty="0"/>
          </a:p>
        </p:txBody>
      </p:sp>
      <p:sp>
        <p:nvSpPr>
          <p:cNvPr id="3" name="Content Placeholder 2"/>
          <p:cNvSpPr>
            <a:spLocks noGrp="1"/>
          </p:cNvSpPr>
          <p:nvPr>
            <p:ph idx="1"/>
          </p:nvPr>
        </p:nvSpPr>
        <p:spPr>
          <a:xfrm>
            <a:off x="304800" y="1981200"/>
            <a:ext cx="8382000" cy="4038600"/>
          </a:xfrm>
        </p:spPr>
        <p:txBody>
          <a:bodyPr/>
          <a:lstStyle/>
          <a:p>
            <a:r>
              <a:rPr lang="en-US" dirty="0" smtClean="0"/>
              <a:t>User-Defined Scripting (4.40 and above)</a:t>
            </a:r>
          </a:p>
          <a:p>
            <a:pPr lvl="1"/>
            <a:r>
              <a:rPr lang="en-US" dirty="0" err="1" smtClean="0">
                <a:latin typeface="Courier New" pitchFamily="49" charset="0"/>
                <a:cs typeface="Courier New" pitchFamily="49" charset="0"/>
              </a:rPr>
              <a:t>oCustSvc</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oSession.GetObject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AR_Customer_svc</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If </a:t>
            </a:r>
            <a:r>
              <a:rPr lang="en-US" dirty="0" err="1" smtClean="0">
                <a:latin typeface="Courier New" pitchFamily="49" charset="0"/>
                <a:cs typeface="Courier New" pitchFamily="49" charset="0"/>
              </a:rPr>
              <a:t>oCustSvc</a:t>
            </a:r>
            <a:r>
              <a:rPr lang="en-US" dirty="0" smtClean="0">
                <a:latin typeface="Courier New" pitchFamily="49" charset="0"/>
                <a:cs typeface="Courier New" pitchFamily="49" charset="0"/>
              </a:rPr>
              <a:t> &lt;&gt; 0 then</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b="1" i="1" dirty="0" smtClean="0">
                <a:latin typeface="Courier New" pitchFamily="49" charset="0"/>
                <a:cs typeface="Courier New" pitchFamily="49" charset="0"/>
              </a:rPr>
              <a:t>SET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oCustSvc</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oSession.AsObject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oCustSvc</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End If</a:t>
            </a:r>
          </a:p>
          <a:p>
            <a:pPr lvl="1"/>
            <a:r>
              <a:rPr lang="en-US" dirty="0" smtClean="0"/>
              <a:t>Security of current session is used to establish authorization</a:t>
            </a:r>
          </a:p>
          <a:p>
            <a:r>
              <a:rPr lang="en-US" dirty="0" smtClean="0"/>
              <a:t>COM (</a:t>
            </a:r>
            <a:r>
              <a:rPr lang="en-US" dirty="0" err="1" smtClean="0"/>
              <a:t>Providex.Script</a:t>
            </a:r>
            <a:r>
              <a:rPr lang="en-US" dirty="0" smtClean="0"/>
              <a:t>)</a:t>
            </a:r>
          </a:p>
          <a:p>
            <a:pPr lvl="1"/>
            <a:r>
              <a:rPr lang="en-US" dirty="0" smtClean="0"/>
              <a:t>Set </a:t>
            </a:r>
            <a:r>
              <a:rPr lang="en-US" dirty="0" err="1" smtClean="0"/>
              <a:t>oSession</a:t>
            </a:r>
            <a:r>
              <a:rPr lang="en-US" dirty="0" smtClean="0"/>
              <a:t> = </a:t>
            </a:r>
            <a:r>
              <a:rPr lang="en-US" dirty="0" err="1" smtClean="0"/>
              <a:t>oPVXScript.NewObject</a:t>
            </a:r>
            <a:r>
              <a:rPr lang="en-US" dirty="0" smtClean="0"/>
              <a:t>(“</a:t>
            </a:r>
            <a:r>
              <a:rPr lang="en-US" dirty="0" err="1" smtClean="0"/>
              <a:t>SY_Session</a:t>
            </a:r>
            <a:r>
              <a:rPr lang="en-US" dirty="0" smtClean="0"/>
              <a:t>”)</a:t>
            </a:r>
          </a:p>
          <a:p>
            <a:pPr lvl="1"/>
            <a:r>
              <a:rPr lang="en-US" dirty="0" smtClean="0"/>
              <a:t>… (establish user, password for login, set module and module date; check security, etc.) …</a:t>
            </a:r>
          </a:p>
          <a:p>
            <a:pPr lvl="1"/>
            <a:r>
              <a:rPr lang="en-US" dirty="0" smtClean="0"/>
              <a:t>Set </a:t>
            </a:r>
            <a:r>
              <a:rPr lang="en-US" dirty="0" err="1" smtClean="0"/>
              <a:t>oCustSvc</a:t>
            </a:r>
            <a:r>
              <a:rPr lang="en-US" dirty="0" smtClean="0"/>
              <a:t> = </a:t>
            </a:r>
            <a:r>
              <a:rPr lang="en-US" dirty="0" err="1" smtClean="0"/>
              <a:t>oPVXScript.NewObject</a:t>
            </a:r>
            <a:r>
              <a:rPr lang="en-US" dirty="0" smtClean="0"/>
              <a:t>(“</a:t>
            </a:r>
            <a:r>
              <a:rPr lang="en-US" dirty="0" err="1" smtClean="0"/>
              <a:t>AR_Customer_svc</a:t>
            </a:r>
            <a:r>
              <a:rPr lang="en-US" dirty="0" smtClean="0"/>
              <a:t>, </a:t>
            </a:r>
            <a:r>
              <a:rPr lang="en-US" dirty="0" err="1" smtClean="0"/>
              <a:t>oSession</a:t>
            </a:r>
            <a:r>
              <a:rPr lang="en-US" dirty="0" smtClean="0"/>
              <a:t>)</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Referencing Existing Objects</a:t>
            </a:r>
            <a:endParaRPr lang="en-US" dirty="0"/>
          </a:p>
        </p:txBody>
      </p:sp>
      <p:sp>
        <p:nvSpPr>
          <p:cNvPr id="3" name="Content Placeholder 2"/>
          <p:cNvSpPr>
            <a:spLocks noGrp="1"/>
          </p:cNvSpPr>
          <p:nvPr>
            <p:ph idx="1"/>
          </p:nvPr>
        </p:nvSpPr>
        <p:spPr>
          <a:xfrm>
            <a:off x="304800" y="1981200"/>
            <a:ext cx="8382000" cy="4038600"/>
          </a:xfrm>
        </p:spPr>
        <p:txBody>
          <a:bodyPr/>
          <a:lstStyle/>
          <a:p>
            <a:r>
              <a:rPr lang="en-US" dirty="0" smtClean="0"/>
              <a:t>User-Defined Scripting (4.40 and above)</a:t>
            </a:r>
          </a:p>
          <a:p>
            <a:pPr lvl="1"/>
            <a:r>
              <a:rPr lang="en-US" b="1" i="1" dirty="0" smtClean="0">
                <a:latin typeface="Courier New" pitchFamily="49" charset="0"/>
                <a:cs typeface="Courier New" pitchFamily="49" charset="0"/>
              </a:rPr>
              <a:t>SET </a:t>
            </a:r>
            <a:r>
              <a:rPr lang="en-US" dirty="0" err="1" smtClean="0">
                <a:latin typeface="Courier New" pitchFamily="49" charset="0"/>
                <a:cs typeface="Courier New" pitchFamily="49" charset="0"/>
              </a:rPr>
              <a:t>oCustSvc</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oBusObj.AsObject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GetChildHandle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CustomerNo</a:t>
            </a:r>
            <a:r>
              <a:rPr lang="en-US" dirty="0" smtClean="0">
                <a:latin typeface="Courier New" pitchFamily="49" charset="0"/>
                <a:cs typeface="Courier New" pitchFamily="49" charset="0"/>
              </a:rPr>
              <a:t>”))</a:t>
            </a:r>
          </a:p>
          <a:p>
            <a:pPr lvl="1"/>
            <a:r>
              <a:rPr lang="en-US" b="1" i="1" dirty="0" smtClean="0">
                <a:latin typeface="Courier New" pitchFamily="49" charset="0"/>
                <a:cs typeface="Courier New" pitchFamily="49" charset="0"/>
              </a:rPr>
              <a:t>SET </a:t>
            </a:r>
            <a:r>
              <a:rPr lang="en-US" dirty="0" err="1" smtClean="0">
                <a:latin typeface="Courier New" pitchFamily="49" charset="0"/>
                <a:cs typeface="Courier New" pitchFamily="49" charset="0"/>
              </a:rPr>
              <a:t>oLines</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oBusObj.AsObject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oBusObj.Lines</a:t>
            </a:r>
            <a:r>
              <a:rPr lang="en-US" dirty="0" smtClean="0">
                <a:latin typeface="Courier New" pitchFamily="49" charset="0"/>
                <a:cs typeface="Courier New" pitchFamily="49" charset="0"/>
              </a:rPr>
              <a:t>)</a:t>
            </a:r>
          </a:p>
          <a:p>
            <a:pPr lvl="1"/>
            <a:r>
              <a:rPr lang="en-US" dirty="0" smtClean="0">
                <a:latin typeface="Courier New" pitchFamily="49" charset="0"/>
                <a:cs typeface="Courier New" pitchFamily="49" charset="0"/>
              </a:rPr>
              <a:t>NOTE: User-Defined Scripting requires the .</a:t>
            </a:r>
            <a:r>
              <a:rPr lang="en-US" dirty="0" err="1" smtClean="0">
                <a:latin typeface="Courier New" pitchFamily="49" charset="0"/>
                <a:cs typeface="Courier New" pitchFamily="49" charset="0"/>
              </a:rPr>
              <a:t>AsObject</a:t>
            </a:r>
            <a:r>
              <a:rPr lang="en-US" dirty="0" smtClean="0">
                <a:latin typeface="Courier New" pitchFamily="49" charset="0"/>
                <a:cs typeface="Courier New" pitchFamily="49" charset="0"/>
              </a:rPr>
              <a:t>() wrapper to indicate return type is an object handle</a:t>
            </a:r>
          </a:p>
          <a:p>
            <a:r>
              <a:rPr lang="en-US" dirty="0" smtClean="0"/>
              <a:t>COM (</a:t>
            </a:r>
            <a:r>
              <a:rPr lang="en-US" dirty="0" err="1" smtClean="0"/>
              <a:t>Providex.Script</a:t>
            </a:r>
            <a:r>
              <a:rPr lang="en-US" dirty="0" smtClean="0"/>
              <a:t>)</a:t>
            </a:r>
          </a:p>
          <a:p>
            <a:pPr lvl="1"/>
            <a:r>
              <a:rPr lang="en-US" b="1" i="1" dirty="0" smtClean="0">
                <a:latin typeface="Courier New" pitchFamily="49" charset="0"/>
                <a:cs typeface="Courier New" pitchFamily="49" charset="0"/>
              </a:rPr>
              <a:t>SET </a:t>
            </a:r>
            <a:r>
              <a:rPr lang="en-US" dirty="0" err="1" smtClean="0">
                <a:latin typeface="Courier New" pitchFamily="49" charset="0"/>
                <a:cs typeface="Courier New" pitchFamily="49" charset="0"/>
              </a:rPr>
              <a:t>oCustSvc</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oBusObj.oGetChildHandle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CustomerNo</a:t>
            </a:r>
            <a:r>
              <a:rPr lang="en-US" dirty="0" smtClean="0">
                <a:latin typeface="Courier New" pitchFamily="49" charset="0"/>
                <a:cs typeface="Courier New" pitchFamily="49" charset="0"/>
              </a:rPr>
              <a:t>”)</a:t>
            </a:r>
          </a:p>
          <a:p>
            <a:pPr lvl="1"/>
            <a:r>
              <a:rPr lang="en-US" b="1" i="1" dirty="0" smtClean="0">
                <a:latin typeface="Courier New" pitchFamily="49" charset="0"/>
                <a:cs typeface="Courier New" pitchFamily="49" charset="0"/>
              </a:rPr>
              <a:t>SET </a:t>
            </a:r>
            <a:r>
              <a:rPr lang="en-US" dirty="0" err="1" smtClean="0">
                <a:latin typeface="Courier New" pitchFamily="49" charset="0"/>
                <a:cs typeface="Courier New" pitchFamily="49" charset="0"/>
              </a:rPr>
              <a:t>oLines</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oBusObj.oLines</a:t>
            </a:r>
            <a:endParaRPr lang="en-US"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NOTE: o prefix in </a:t>
            </a:r>
            <a:r>
              <a:rPr lang="en-US" dirty="0" err="1" smtClean="0">
                <a:latin typeface="Courier New" pitchFamily="49" charset="0"/>
                <a:cs typeface="Courier New" pitchFamily="49" charset="0"/>
              </a:rPr>
              <a:t>oBusObj.oLines</a:t>
            </a:r>
            <a:r>
              <a:rPr lang="en-US" dirty="0" smtClean="0">
                <a:latin typeface="Courier New" pitchFamily="49" charset="0"/>
                <a:cs typeface="Courier New" pitchFamily="49" charset="0"/>
              </a:rPr>
              <a:t> to indicate variable return type is an object handle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381000" y="1219200"/>
            <a:ext cx="8382000" cy="304800"/>
          </a:xfrm>
        </p:spPr>
        <p:txBody>
          <a:bodyPr/>
          <a:lstStyle/>
          <a:p>
            <a:r>
              <a:rPr lang="en-US" sz="2800" dirty="0"/>
              <a:t>Script Events</a:t>
            </a:r>
          </a:p>
        </p:txBody>
      </p:sp>
      <p:graphicFrame>
        <p:nvGraphicFramePr>
          <p:cNvPr id="177155" name="Group 3"/>
          <p:cNvGraphicFramePr>
            <a:graphicFrameLocks noGrp="1"/>
          </p:cNvGraphicFramePr>
          <p:nvPr>
            <p:ph idx="1"/>
          </p:nvPr>
        </p:nvGraphicFramePr>
        <p:xfrm>
          <a:off x="381000" y="1981200"/>
          <a:ext cx="8534400" cy="4106867"/>
        </p:xfrm>
        <a:graphic>
          <a:graphicData uri="http://schemas.openxmlformats.org/drawingml/2006/table">
            <a:tbl>
              <a:tblPr/>
              <a:tblGrid>
                <a:gridCol w="2068513"/>
                <a:gridCol w="869950"/>
                <a:gridCol w="5595937"/>
              </a:tblGrid>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84" charset="-128"/>
                        </a:rPr>
                        <a:t>Event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2000" b="1" i="0" u="none" strike="noStrike" cap="none" normalizeH="0" baseline="0" smtClean="0">
                          <a:ln>
                            <a:noFill/>
                          </a:ln>
                          <a:solidFill>
                            <a:schemeClr val="tx1"/>
                          </a:solidFill>
                          <a:effectLst/>
                          <a:latin typeface="Arial" charset="0"/>
                          <a:ea typeface="ＭＳ Ｐゴシック" pitchFamily="84" charset="-128"/>
                        </a:rPr>
                        <a:t>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2000" b="1" i="0" u="none" strike="noStrike" cap="none" normalizeH="0" baseline="0" smtClean="0">
                          <a:ln>
                            <a:noFill/>
                          </a:ln>
                          <a:solidFill>
                            <a:schemeClr val="tx1"/>
                          </a:solidFill>
                          <a:effectLst/>
                          <a:latin typeface="Arial" charset="0"/>
                          <a:ea typeface="ＭＳ Ｐゴシック" pitchFamily="84" charset="-128"/>
                        </a:rPr>
                        <a:t>Script Executes…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84" charset="-128"/>
                        </a:rPr>
                        <a:t>Pre-Validate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Column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After dictionary validation, prior to Sage/Master Developer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Post-Validate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Column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After the column value has been validated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Script-Initialization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84" charset="-128"/>
                        </a:rPr>
                        <a:t>Runs once per business object on first script run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Set-Default-Values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When a new record is established in the business object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Pre-Write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Before a record is written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Post-Write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After a record is written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Pre-Delete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Before a record is deleted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Post-Delete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After a record is deleted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Post-Read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After a record is read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Pre-Totals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84" charset="-128"/>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4000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pitchFamily="84" charset="-128"/>
                        </a:rPr>
                        <a:t>Line Entry only, before totals are calculated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143000"/>
            <a:ext cx="8382000" cy="762000"/>
          </a:xfrm>
        </p:spPr>
        <p:txBody>
          <a:bodyPr/>
          <a:lstStyle/>
          <a:p>
            <a:pPr eaLnBrk="1" hangingPunct="1"/>
            <a:r>
              <a:rPr lang="en-US" dirty="0" smtClean="0"/>
              <a:t>Learning Objectives</a:t>
            </a:r>
          </a:p>
        </p:txBody>
      </p:sp>
      <p:sp>
        <p:nvSpPr>
          <p:cNvPr id="37891" name="Rectangle 3"/>
          <p:cNvSpPr>
            <a:spLocks noGrp="1" noChangeArrowheads="1"/>
          </p:cNvSpPr>
          <p:nvPr>
            <p:ph type="body" idx="1"/>
          </p:nvPr>
        </p:nvSpPr>
        <p:spPr/>
        <p:txBody>
          <a:bodyPr/>
          <a:lstStyle/>
          <a:p>
            <a:pPr eaLnBrk="1" hangingPunct="1"/>
            <a:r>
              <a:rPr lang="en-US" dirty="0" smtClean="0"/>
              <a:t>After participating in this session, you will be able to: </a:t>
            </a:r>
            <a:endParaRPr lang="en-US" sz="2600" dirty="0" smtClean="0"/>
          </a:p>
          <a:p>
            <a:pPr lvl="1" eaLnBrk="1" hangingPunct="1">
              <a:lnSpc>
                <a:spcPct val="90000"/>
              </a:lnSpc>
            </a:pPr>
            <a:endParaRPr lang="en-US" sz="1800" dirty="0" smtClean="0"/>
          </a:p>
          <a:p>
            <a:pPr lvl="1" eaLnBrk="1" hangingPunct="1">
              <a:lnSpc>
                <a:spcPct val="90000"/>
              </a:lnSpc>
            </a:pPr>
            <a:r>
              <a:rPr lang="en-US" sz="1800" dirty="0" smtClean="0"/>
              <a:t>Understand the different Object Types available for use in </a:t>
            </a:r>
            <a:r>
              <a:rPr lang="en-US" sz="1800" dirty="0" smtClean="0"/>
              <a:t>Sage 100</a:t>
            </a:r>
            <a:endParaRPr lang="en-US" sz="1800" dirty="0" smtClean="0"/>
          </a:p>
          <a:p>
            <a:pPr lvl="1" eaLnBrk="1" hangingPunct="1">
              <a:lnSpc>
                <a:spcPct val="90000"/>
              </a:lnSpc>
            </a:pPr>
            <a:endParaRPr lang="en-US" sz="1800" dirty="0" smtClean="0"/>
          </a:p>
          <a:p>
            <a:pPr lvl="1" eaLnBrk="1" hangingPunct="1">
              <a:lnSpc>
                <a:spcPct val="90000"/>
              </a:lnSpc>
            </a:pPr>
            <a:r>
              <a:rPr lang="en-US" sz="1800" dirty="0" smtClean="0"/>
              <a:t>Distinguish between “using” objects and “changing the behavior” of objects</a:t>
            </a:r>
          </a:p>
          <a:p>
            <a:pPr lvl="1" eaLnBrk="1" hangingPunct="1">
              <a:lnSpc>
                <a:spcPct val="90000"/>
              </a:lnSpc>
              <a:buNone/>
            </a:pPr>
            <a:endParaRPr lang="en-US" sz="1800" dirty="0" smtClean="0"/>
          </a:p>
          <a:p>
            <a:pPr lvl="1" eaLnBrk="1" hangingPunct="1">
              <a:lnSpc>
                <a:spcPct val="90000"/>
              </a:lnSpc>
            </a:pPr>
            <a:r>
              <a:rPr lang="en-US" sz="1800" dirty="0" smtClean="0"/>
              <a:t>Use the key methods and properties of each object type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838200"/>
            <a:ext cx="8382000" cy="762000"/>
          </a:xfrm>
        </p:spPr>
        <p:txBody>
          <a:bodyPr/>
          <a:lstStyle/>
          <a:p>
            <a:pPr eaLnBrk="1" hangingPunct="1"/>
            <a:r>
              <a:rPr lang="en-US" dirty="0" smtClean="0"/>
              <a:t>Key Concepts and Terms</a:t>
            </a:r>
          </a:p>
        </p:txBody>
      </p:sp>
      <p:sp>
        <p:nvSpPr>
          <p:cNvPr id="39939" name="Rectangle 3"/>
          <p:cNvSpPr>
            <a:spLocks noGrp="1" noChangeArrowheads="1"/>
          </p:cNvSpPr>
          <p:nvPr>
            <p:ph type="body" idx="1"/>
          </p:nvPr>
        </p:nvSpPr>
        <p:spPr>
          <a:xfrm>
            <a:off x="381000" y="1524000"/>
            <a:ext cx="8382000" cy="4038600"/>
          </a:xfrm>
        </p:spPr>
        <p:txBody>
          <a:bodyPr/>
          <a:lstStyle/>
          <a:p>
            <a:pPr>
              <a:lnSpc>
                <a:spcPct val="80000"/>
              </a:lnSpc>
            </a:pPr>
            <a:r>
              <a:rPr lang="en-US" sz="2400" dirty="0" smtClean="0"/>
              <a:t>UDS – User Defined Scripts.  Scripts that can be attached to buttons, or database events.</a:t>
            </a:r>
          </a:p>
          <a:p>
            <a:pPr>
              <a:lnSpc>
                <a:spcPct val="80000"/>
              </a:lnSpc>
            </a:pPr>
            <a:r>
              <a:rPr lang="en-US" sz="2400" dirty="0" smtClean="0"/>
              <a:t>UI – User Interface.  This refers to </a:t>
            </a:r>
            <a:r>
              <a:rPr lang="en-US" sz="2400" dirty="0" smtClean="0"/>
              <a:t>Sage 100 </a:t>
            </a:r>
            <a:r>
              <a:rPr lang="en-US" sz="2400" dirty="0" smtClean="0"/>
              <a:t>entry screens</a:t>
            </a:r>
          </a:p>
          <a:p>
            <a:pPr>
              <a:lnSpc>
                <a:spcPct val="80000"/>
              </a:lnSpc>
            </a:pPr>
            <a:r>
              <a:rPr lang="en-US" sz="2400" dirty="0" smtClean="0"/>
              <a:t>API – Application Programming Interface.  </a:t>
            </a:r>
          </a:p>
          <a:p>
            <a:pPr>
              <a:lnSpc>
                <a:spcPct val="80000"/>
              </a:lnSpc>
            </a:pPr>
            <a:r>
              <a:rPr lang="en-US" sz="2400" dirty="0" smtClean="0"/>
              <a:t>Business Object Interface – API to programmatically “use” </a:t>
            </a:r>
            <a:r>
              <a:rPr lang="en-US" sz="2400" dirty="0" smtClean="0"/>
              <a:t>Sage 100 </a:t>
            </a:r>
            <a:r>
              <a:rPr lang="en-US" sz="2400" dirty="0" smtClean="0"/>
              <a:t>objects to read and write data, generate and print reports, invoke register/update routines.</a:t>
            </a:r>
          </a:p>
          <a:p>
            <a:pPr>
              <a:lnSpc>
                <a:spcPct val="80000"/>
              </a:lnSpc>
            </a:pPr>
            <a:r>
              <a:rPr lang="en-US" sz="2400" dirty="0" smtClean="0"/>
              <a:t>Business Rules – validations that are enforced to ensure proper data is written to a table.</a:t>
            </a:r>
          </a:p>
          <a:p>
            <a:pPr>
              <a:lnSpc>
                <a:spcPct val="80000"/>
              </a:lnSpc>
            </a:pPr>
            <a:r>
              <a:rPr lang="en-US" sz="2400" dirty="0" smtClean="0"/>
              <a:t>COM – Component Object Model – using properties and methods of objects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Sage 100 </a:t>
            </a:r>
            <a:r>
              <a:rPr lang="en-US" dirty="0" smtClean="0"/>
              <a:t>Object Types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032255"/>
              </p:ext>
            </p:extLst>
          </p:nvPr>
        </p:nvGraphicFramePr>
        <p:xfrm>
          <a:off x="381000" y="1905000"/>
          <a:ext cx="8382000" cy="2494280"/>
        </p:xfrm>
        <a:graphic>
          <a:graphicData uri="http://schemas.openxmlformats.org/drawingml/2006/table">
            <a:tbl>
              <a:tblPr firstRow="1" bandRow="1">
                <a:tableStyleId>{5C22544A-7EE6-4342-B048-85BDC9FD1C3A}</a:tableStyleId>
              </a:tblPr>
              <a:tblGrid>
                <a:gridCol w="2794000"/>
                <a:gridCol w="1168400"/>
                <a:gridCol w="4419600"/>
              </a:tblGrid>
              <a:tr h="370840">
                <a:tc>
                  <a:txBody>
                    <a:bodyPr/>
                    <a:lstStyle/>
                    <a:p>
                      <a:r>
                        <a:rPr lang="en-US" dirty="0" smtClean="0"/>
                        <a:t>Type</a:t>
                      </a:r>
                      <a:endParaRPr lang="en-US" dirty="0"/>
                    </a:p>
                  </a:txBody>
                  <a:tcPr/>
                </a:tc>
                <a:tc>
                  <a:txBody>
                    <a:bodyPr/>
                    <a:lstStyle/>
                    <a:p>
                      <a:r>
                        <a:rPr lang="en-US" dirty="0" smtClean="0"/>
                        <a:t>Suffix</a:t>
                      </a:r>
                      <a:endParaRPr lang="en-US" dirty="0"/>
                    </a:p>
                  </a:txBody>
                  <a:tcPr/>
                </a:tc>
                <a:tc>
                  <a:txBody>
                    <a:bodyPr/>
                    <a:lstStyle/>
                    <a:p>
                      <a:r>
                        <a:rPr lang="en-US" dirty="0" smtClean="0"/>
                        <a:t>Description</a:t>
                      </a:r>
                      <a:endParaRPr lang="en-US" dirty="0"/>
                    </a:p>
                  </a:txBody>
                  <a:tcPr/>
                </a:tc>
              </a:tr>
              <a:tr h="370840">
                <a:tc>
                  <a:txBody>
                    <a:bodyPr/>
                    <a:lstStyle/>
                    <a:p>
                      <a:r>
                        <a:rPr lang="en-US" dirty="0" smtClean="0"/>
                        <a:t>Service</a:t>
                      </a:r>
                      <a:endParaRPr lang="en-US" dirty="0"/>
                    </a:p>
                  </a:txBody>
                  <a:tcPr/>
                </a:tc>
                <a:tc>
                  <a:txBody>
                    <a:bodyPr/>
                    <a:lstStyle/>
                    <a:p>
                      <a:r>
                        <a:rPr lang="en-US" dirty="0" smtClean="0"/>
                        <a:t>_SVC</a:t>
                      </a:r>
                      <a:endParaRPr lang="en-US" dirty="0"/>
                    </a:p>
                  </a:txBody>
                  <a:tcPr/>
                </a:tc>
                <a:tc>
                  <a:txBody>
                    <a:bodyPr/>
                    <a:lstStyle/>
                    <a:p>
                      <a:r>
                        <a:rPr lang="en-US" dirty="0" smtClean="0"/>
                        <a:t>Read only access to tables</a:t>
                      </a:r>
                    </a:p>
                  </a:txBody>
                  <a:tcPr/>
                </a:tc>
              </a:tr>
              <a:tr h="370840">
                <a:tc>
                  <a:txBody>
                    <a:bodyPr/>
                    <a:lstStyle/>
                    <a:p>
                      <a:r>
                        <a:rPr lang="en-US" dirty="0" smtClean="0"/>
                        <a:t>Business</a:t>
                      </a:r>
                      <a:endParaRPr lang="en-US" dirty="0"/>
                    </a:p>
                  </a:txBody>
                  <a:tcPr/>
                </a:tc>
                <a:tc>
                  <a:txBody>
                    <a:bodyPr/>
                    <a:lstStyle/>
                    <a:p>
                      <a:r>
                        <a:rPr lang="en-US" dirty="0" smtClean="0"/>
                        <a:t>_BUS</a:t>
                      </a:r>
                      <a:endParaRPr lang="en-US" dirty="0"/>
                    </a:p>
                  </a:txBody>
                  <a:tcPr/>
                </a:tc>
                <a:tc>
                  <a:txBody>
                    <a:bodyPr/>
                    <a:lstStyle/>
                    <a:p>
                      <a:r>
                        <a:rPr lang="en-US" dirty="0" smtClean="0"/>
                        <a:t>Read/Write/Delete enforces business rules when writing</a:t>
                      </a:r>
                      <a:r>
                        <a:rPr lang="en-US" baseline="0" dirty="0" smtClean="0"/>
                        <a:t> to tables</a:t>
                      </a:r>
                      <a:endParaRPr lang="en-US" dirty="0"/>
                    </a:p>
                  </a:txBody>
                  <a:tcPr/>
                </a:tc>
              </a:tr>
              <a:tr h="370840">
                <a:tc>
                  <a:txBody>
                    <a:bodyPr/>
                    <a:lstStyle/>
                    <a:p>
                      <a:r>
                        <a:rPr lang="en-US" dirty="0" smtClean="0"/>
                        <a:t>Reports</a:t>
                      </a:r>
                      <a:r>
                        <a:rPr lang="en-US" baseline="0" dirty="0" smtClean="0"/>
                        <a:t> and Forms</a:t>
                      </a:r>
                      <a:endParaRPr lang="en-US" dirty="0"/>
                    </a:p>
                  </a:txBody>
                  <a:tcPr/>
                </a:tc>
                <a:tc>
                  <a:txBody>
                    <a:bodyPr/>
                    <a:lstStyle/>
                    <a:p>
                      <a:r>
                        <a:rPr lang="en-US" dirty="0" smtClean="0"/>
                        <a:t>_RPT</a:t>
                      </a:r>
                      <a:endParaRPr lang="en-US" dirty="0"/>
                    </a:p>
                  </a:txBody>
                  <a:tcPr/>
                </a:tc>
                <a:tc>
                  <a:txBody>
                    <a:bodyPr/>
                    <a:lstStyle/>
                    <a:p>
                      <a:r>
                        <a:rPr lang="en-US" dirty="0" smtClean="0"/>
                        <a:t>Print</a:t>
                      </a:r>
                      <a:r>
                        <a:rPr lang="en-US" baseline="0" dirty="0" smtClean="0"/>
                        <a:t> reports and forms with no UI</a:t>
                      </a:r>
                      <a:endParaRPr lang="en-US" dirty="0"/>
                    </a:p>
                  </a:txBody>
                  <a:tcPr/>
                </a:tc>
              </a:tr>
              <a:tr h="370840">
                <a:tc>
                  <a:txBody>
                    <a:bodyPr/>
                    <a:lstStyle/>
                    <a:p>
                      <a:r>
                        <a:rPr lang="en-US" dirty="0" smtClean="0"/>
                        <a:t>Update</a:t>
                      </a:r>
                      <a:endParaRPr lang="en-US" dirty="0"/>
                    </a:p>
                  </a:txBody>
                  <a:tcPr/>
                </a:tc>
                <a:tc>
                  <a:txBody>
                    <a:bodyPr/>
                    <a:lstStyle/>
                    <a:p>
                      <a:r>
                        <a:rPr lang="en-US" dirty="0" smtClean="0"/>
                        <a:t>_UPD</a:t>
                      </a:r>
                      <a:endParaRPr lang="en-US" dirty="0"/>
                    </a:p>
                  </a:txBody>
                  <a:tcPr/>
                </a:tc>
                <a:tc>
                  <a:txBody>
                    <a:bodyPr/>
                    <a:lstStyle/>
                    <a:p>
                      <a:r>
                        <a:rPr lang="en-US" dirty="0" smtClean="0"/>
                        <a:t>Audit trail and update processes</a:t>
                      </a:r>
                    </a:p>
                  </a:txBody>
                  <a:tcPr/>
                </a:tc>
              </a:tr>
              <a:tr h="370840">
                <a:tc>
                  <a:txBody>
                    <a:bodyPr/>
                    <a:lstStyle/>
                    <a:p>
                      <a:r>
                        <a:rPr lang="en-US" dirty="0" smtClean="0"/>
                        <a:t>User Interface</a:t>
                      </a:r>
                      <a:endParaRPr lang="en-US" dirty="0"/>
                    </a:p>
                  </a:txBody>
                  <a:tcPr/>
                </a:tc>
                <a:tc>
                  <a:txBody>
                    <a:bodyPr/>
                    <a:lstStyle/>
                    <a:p>
                      <a:r>
                        <a:rPr lang="en-US" dirty="0" smtClean="0"/>
                        <a:t>_UI</a:t>
                      </a:r>
                      <a:endParaRPr lang="en-US" dirty="0"/>
                    </a:p>
                  </a:txBody>
                  <a:tcPr/>
                </a:tc>
                <a:tc>
                  <a:txBody>
                    <a:bodyPr/>
                    <a:lstStyle/>
                    <a:p>
                      <a:r>
                        <a:rPr lang="en-US" dirty="0" smtClean="0"/>
                        <a:t>Sage 100</a:t>
                      </a:r>
                      <a:r>
                        <a:rPr lang="en-US" baseline="0" dirty="0" smtClean="0"/>
                        <a:t> </a:t>
                      </a:r>
                      <a:r>
                        <a:rPr lang="en-US" baseline="0" dirty="0" smtClean="0"/>
                        <a:t>screens</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Overview of object type and how they are used</a:t>
            </a:r>
          </a:p>
          <a:p>
            <a:r>
              <a:rPr lang="en-US" dirty="0" smtClean="0"/>
              <a:t>Cover Key Methods and Properties of each object type</a:t>
            </a:r>
          </a:p>
          <a:p>
            <a:r>
              <a:rPr lang="en-US" dirty="0" smtClean="0"/>
              <a:t>Examine code in example scripts</a:t>
            </a:r>
          </a:p>
          <a:p>
            <a:r>
              <a:rPr lang="en-US" dirty="0" smtClean="0"/>
              <a:t>Run sample scripts with debug trace window visible</a:t>
            </a:r>
          </a:p>
          <a:p>
            <a:endParaRPr lang="en-US" dirty="0" smtClean="0"/>
          </a:p>
          <a:p>
            <a:r>
              <a:rPr lang="en-US" dirty="0" smtClean="0"/>
              <a:t>A lot to cover, all examples and presentation will be available to review during conference and/or when you get back to your office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Conventions</a:t>
            </a:r>
            <a:br>
              <a:rPr lang="en-US" dirty="0" smtClean="0"/>
            </a:br>
            <a:endParaRPr lang="en-US" dirty="0"/>
          </a:p>
        </p:txBody>
      </p:sp>
      <p:sp>
        <p:nvSpPr>
          <p:cNvPr id="3" name="Content Placeholder 2"/>
          <p:cNvSpPr>
            <a:spLocks noGrp="1"/>
          </p:cNvSpPr>
          <p:nvPr>
            <p:ph idx="1"/>
          </p:nvPr>
        </p:nvSpPr>
        <p:spPr/>
        <p:txBody>
          <a:bodyPr/>
          <a:lstStyle/>
          <a:p>
            <a:r>
              <a:rPr lang="en-US" dirty="0" smtClean="0"/>
              <a:t>Service and Business</a:t>
            </a:r>
          </a:p>
          <a:p>
            <a:pPr lvl="1"/>
            <a:r>
              <a:rPr lang="en-US" dirty="0" smtClean="0"/>
              <a:t>Table name + _SVC or _BUS</a:t>
            </a:r>
          </a:p>
          <a:p>
            <a:pPr lvl="1"/>
            <a:r>
              <a:rPr lang="en-US" dirty="0" smtClean="0"/>
              <a:t>e.g. </a:t>
            </a:r>
            <a:r>
              <a:rPr lang="en-US" dirty="0" err="1" smtClean="0"/>
              <a:t>AR_Customer_SVC</a:t>
            </a:r>
            <a:r>
              <a:rPr lang="en-US" dirty="0" smtClean="0"/>
              <a:t>; </a:t>
            </a:r>
            <a:r>
              <a:rPr lang="en-US" dirty="0" err="1" smtClean="0"/>
              <a:t>AP_Vendor_BUS</a:t>
            </a:r>
            <a:endParaRPr lang="en-US" dirty="0" smtClean="0"/>
          </a:p>
          <a:p>
            <a:pPr lvl="1"/>
            <a:r>
              <a:rPr lang="en-US" dirty="0" smtClean="0"/>
              <a:t>Exception - Line entry business objects (_BUS):</a:t>
            </a:r>
          </a:p>
          <a:p>
            <a:pPr lvl="2"/>
            <a:r>
              <a:rPr lang="en-US" dirty="0" smtClean="0"/>
              <a:t>Table names follow convention of </a:t>
            </a:r>
            <a:r>
              <a:rPr lang="en-US" dirty="0" err="1" smtClean="0"/>
              <a:t>XX_XxxxxXxxxHeader</a:t>
            </a:r>
            <a:r>
              <a:rPr lang="en-US" dirty="0" smtClean="0"/>
              <a:t> and </a:t>
            </a:r>
            <a:r>
              <a:rPr lang="en-US" dirty="0" err="1" smtClean="0"/>
              <a:t>XX_XxxxxXxxxDetail</a:t>
            </a:r>
            <a:endParaRPr lang="en-US" dirty="0" smtClean="0"/>
          </a:p>
          <a:p>
            <a:pPr lvl="2"/>
            <a:r>
              <a:rPr lang="en-US" dirty="0" smtClean="0"/>
              <a:t>Object name disregards Header and Detail naming is the object is responsible for both tables</a:t>
            </a:r>
          </a:p>
          <a:p>
            <a:pPr lvl="2"/>
            <a:r>
              <a:rPr lang="en-US" dirty="0" smtClean="0"/>
              <a:t>Name: </a:t>
            </a:r>
            <a:r>
              <a:rPr lang="en-US" dirty="0" err="1" smtClean="0"/>
              <a:t>SO_SalesOrder_BUS</a:t>
            </a:r>
            <a:r>
              <a:rPr lang="en-US" dirty="0" smtClean="0"/>
              <a:t>; </a:t>
            </a:r>
            <a:r>
              <a:rPr lang="en-US" dirty="0" err="1" smtClean="0"/>
              <a:t>AR_CashReceipts_BUS</a:t>
            </a:r>
            <a:endParaRPr lang="en-US" dirty="0" smtClean="0"/>
          </a:p>
          <a:p>
            <a:pPr lvl="1"/>
            <a:r>
              <a:rPr lang="en-US" dirty="0" smtClean="0"/>
              <a:t>Reports, Forms, Updates and UI, consult Object Reference (see next slide) to be sure</a:t>
            </a:r>
          </a:p>
          <a:p>
            <a:pPr lvl="2"/>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13845</TotalTime>
  <Words>2625</Words>
  <Application>Microsoft Office PowerPoint</Application>
  <PresentationFormat>On-screen Show (4:3)</PresentationFormat>
  <Paragraphs>331</Paragraphs>
  <Slides>48</Slides>
  <Notes>16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Blank Presentation</vt:lpstr>
      <vt:lpstr>Sage 100: Using Business Object Interface - Beginner</vt:lpstr>
      <vt:lpstr>CPE Credit</vt:lpstr>
      <vt:lpstr>Introduction</vt:lpstr>
      <vt:lpstr>Multipart Sessions </vt:lpstr>
      <vt:lpstr>Learning Objectives</vt:lpstr>
      <vt:lpstr>Key Concepts and Terms</vt:lpstr>
      <vt:lpstr>Sage 100 Object Types</vt:lpstr>
      <vt:lpstr>Approach</vt:lpstr>
      <vt:lpstr>Naming Conventions </vt:lpstr>
      <vt:lpstr>PowerPoint Presentation</vt:lpstr>
      <vt:lpstr>Service Objects (_SVC) - Summary</vt:lpstr>
      <vt:lpstr>Service Objects (_SVC) - Summary</vt:lpstr>
      <vt:lpstr>Service Objects (Key Methods() and Properties)</vt:lpstr>
      <vt:lpstr>Service Objects (Key Methods() and Properties)</vt:lpstr>
      <vt:lpstr>Let’s Take a Look – Service Object (AR_Customer_svc)</vt:lpstr>
      <vt:lpstr>Business Objects (_BUS) - Summary</vt:lpstr>
      <vt:lpstr>Business Objects - Key Methods() and Properties</vt:lpstr>
      <vt:lpstr>Business Objects - Key Methods() and Properties</vt:lpstr>
      <vt:lpstr>Business Objects - Key Methods() and Properties</vt:lpstr>
      <vt:lpstr>Let’s Take a Look – Business Object (AR_Customer_bus)</vt:lpstr>
      <vt:lpstr>Summary - Service and Business Objects</vt:lpstr>
      <vt:lpstr>Summary - Service and Business Objects</vt:lpstr>
      <vt:lpstr>Business Objects (Line Entry) - Key Methods and Properties</vt:lpstr>
      <vt:lpstr>Let’s Take a Look – Business Object (SO_SalesOrder_bus)</vt:lpstr>
      <vt:lpstr>Summary – Line Entry Business Objects</vt:lpstr>
      <vt:lpstr>Report Objects (_RPT) - Summary</vt:lpstr>
      <vt:lpstr>Report Objects - Key Methods() and Properties</vt:lpstr>
      <vt:lpstr>FORM Objects - Key Methods() and Properties</vt:lpstr>
      <vt:lpstr>Let’s Take a Look – Report and Form Objects</vt:lpstr>
      <vt:lpstr>Summary – Report and Form Objects</vt:lpstr>
      <vt:lpstr>Update Objects (_UPD) - Summary</vt:lpstr>
      <vt:lpstr>Update Objects - Key Methods() and Properties</vt:lpstr>
      <vt:lpstr>Let’s Take a Look – Update Objects</vt:lpstr>
      <vt:lpstr>Summary – Update Objects</vt:lpstr>
      <vt:lpstr>User Interface Objects (_UI) - Summary</vt:lpstr>
      <vt:lpstr>UI Objects - Key Methods() and Properties</vt:lpstr>
      <vt:lpstr>Let’s Take a Look – UI Objects</vt:lpstr>
      <vt:lpstr>PowerPoint Presentation</vt:lpstr>
      <vt:lpstr>Additional Learning Opportunities</vt:lpstr>
      <vt:lpstr>Your Feedback is Important to Us!</vt:lpstr>
      <vt:lpstr>Contact Us</vt:lpstr>
      <vt:lpstr>Appendix</vt:lpstr>
      <vt:lpstr>How to Enable oScript.DebugPrint()</vt:lpstr>
      <vt:lpstr>Right-Click on title bar – Select Debugging Environment..Program Trace window</vt:lpstr>
      <vt:lpstr>Displays this window – Select Suppress Program Trace and optional Auto-Start during script debugging</vt:lpstr>
      <vt:lpstr>Creating Objects</vt:lpstr>
      <vt:lpstr>Referencing Existing Objects</vt:lpstr>
      <vt:lpstr>Script Events</vt:lpstr>
    </vt:vector>
  </TitlesOfParts>
  <Company>Sage Software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Sage Software</dc:creator>
  <cp:lastModifiedBy>Sage</cp:lastModifiedBy>
  <cp:revision>795</cp:revision>
  <cp:lastPrinted>2009-02-04T19:19:50Z</cp:lastPrinted>
  <dcterms:created xsi:type="dcterms:W3CDTF">2007-06-20T15:27:16Z</dcterms:created>
  <dcterms:modified xsi:type="dcterms:W3CDTF">2016-07-15T21:04:57Z</dcterms:modified>
</cp:coreProperties>
</file>